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66" r:id="rId4"/>
    <p:sldId id="258" r:id="rId5"/>
    <p:sldId id="257" r:id="rId6"/>
    <p:sldId id="259" r:id="rId7"/>
    <p:sldId id="265" r:id="rId8"/>
    <p:sldId id="268" r:id="rId9"/>
    <p:sldId id="263" r:id="rId10"/>
    <p:sldId id="261" r:id="rId11"/>
    <p:sldId id="264" r:id="rId12"/>
    <p:sldId id="269" r:id="rId13"/>
    <p:sldId id="270" r:id="rId14"/>
    <p:sldId id="271" r:id="rId15"/>
    <p:sldId id="272" r:id="rId16"/>
    <p:sldId id="267" r:id="rId17"/>
  </p:sldIdLst>
  <p:sldSz cx="9144000" cy="6858000" type="screen4x3"/>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5" d="100"/>
          <a:sy n="75" d="100"/>
        </p:scale>
        <p:origin x="121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schmitt\AppData\Local\Microsoft\Windows\INetCache\Content.Outlook\Z2TBOW70\Academy%20Numbers%20and%20Demographic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data!$B$35</c:f>
              <c:strCache>
                <c:ptCount val="1"/>
                <c:pt idx="0">
                  <c:v>MESA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effectLst>
                      <a:outerShdw blurRad="38100" dist="38100" dir="2700000" algn="tl">
                        <a:srgbClr val="000000">
                          <a:alpha val="43137"/>
                        </a:srgbClr>
                      </a:outerShdw>
                    </a:effectLst>
                    <a:latin typeface="Franklin Gothic Book" panose="020B0503020102020204" pitchFamily="34" charset="0"/>
                    <a:ea typeface="Dotum" panose="020B0600000101010101" pitchFamily="34" charset="-127"/>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data!$A$36:$A$44</c:f>
              <c:strCache>
                <c:ptCount val="9"/>
                <c:pt idx="0">
                  <c:v>2009-10</c:v>
                </c:pt>
                <c:pt idx="1">
                  <c:v>2010-11</c:v>
                </c:pt>
                <c:pt idx="2">
                  <c:v>2011-12</c:v>
                </c:pt>
                <c:pt idx="3">
                  <c:v>2012-13</c:v>
                </c:pt>
                <c:pt idx="4">
                  <c:v>2013-14</c:v>
                </c:pt>
                <c:pt idx="5">
                  <c:v>2014-15</c:v>
                </c:pt>
                <c:pt idx="6">
                  <c:v>2015-16</c:v>
                </c:pt>
                <c:pt idx="7">
                  <c:v>2016-17</c:v>
                </c:pt>
                <c:pt idx="8">
                  <c:v>2017-18</c:v>
                </c:pt>
              </c:strCache>
            </c:strRef>
          </c:cat>
          <c:val>
            <c:numRef>
              <c:f>data!$B$36:$B$44</c:f>
              <c:numCache>
                <c:formatCode>General</c:formatCode>
                <c:ptCount val="9"/>
                <c:pt idx="0">
                  <c:v>68</c:v>
                </c:pt>
                <c:pt idx="1">
                  <c:v>131</c:v>
                </c:pt>
                <c:pt idx="2">
                  <c:v>157</c:v>
                </c:pt>
                <c:pt idx="3">
                  <c:v>201</c:v>
                </c:pt>
                <c:pt idx="4">
                  <c:v>215</c:v>
                </c:pt>
                <c:pt idx="5">
                  <c:v>231</c:v>
                </c:pt>
                <c:pt idx="6">
                  <c:v>249</c:v>
                </c:pt>
                <c:pt idx="7">
                  <c:v>247</c:v>
                </c:pt>
                <c:pt idx="8">
                  <c:v>261</c:v>
                </c:pt>
              </c:numCache>
            </c:numRef>
          </c:val>
          <c:extLst>
            <c:ext xmlns:c16="http://schemas.microsoft.com/office/drawing/2014/chart" uri="{C3380CC4-5D6E-409C-BE32-E72D297353CC}">
              <c16:uniqueId val="{00000000-8298-4424-82E9-822E41986A86}"/>
            </c:ext>
          </c:extLst>
        </c:ser>
        <c:ser>
          <c:idx val="1"/>
          <c:order val="1"/>
          <c:tx>
            <c:strRef>
              <c:f>data!$C$35</c:f>
              <c:strCache>
                <c:ptCount val="1"/>
                <c:pt idx="0">
                  <c:v>HMSA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effectLst>
                      <a:outerShdw blurRad="38100" dist="38100" dir="2700000" algn="tl">
                        <a:srgbClr val="000000">
                          <a:alpha val="43137"/>
                        </a:srgbClr>
                      </a:outerShdw>
                    </a:effectLst>
                    <a:latin typeface="Franklin Gothic Book" panose="020B0503020102020204" pitchFamily="34" charset="0"/>
                    <a:ea typeface="Dotum" panose="020B0600000101010101" pitchFamily="34" charset="-127"/>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data!$A$36:$A$44</c:f>
              <c:strCache>
                <c:ptCount val="9"/>
                <c:pt idx="0">
                  <c:v>2009-10</c:v>
                </c:pt>
                <c:pt idx="1">
                  <c:v>2010-11</c:v>
                </c:pt>
                <c:pt idx="2">
                  <c:v>2011-12</c:v>
                </c:pt>
                <c:pt idx="3">
                  <c:v>2012-13</c:v>
                </c:pt>
                <c:pt idx="4">
                  <c:v>2013-14</c:v>
                </c:pt>
                <c:pt idx="5">
                  <c:v>2014-15</c:v>
                </c:pt>
                <c:pt idx="6">
                  <c:v>2015-16</c:v>
                </c:pt>
                <c:pt idx="7">
                  <c:v>2016-17</c:v>
                </c:pt>
                <c:pt idx="8">
                  <c:v>2017-18</c:v>
                </c:pt>
              </c:strCache>
            </c:strRef>
          </c:cat>
          <c:val>
            <c:numRef>
              <c:f>data!$C$36:$C$44</c:f>
              <c:numCache>
                <c:formatCode>General</c:formatCode>
                <c:ptCount val="9"/>
                <c:pt idx="3">
                  <c:v>23</c:v>
                </c:pt>
                <c:pt idx="4">
                  <c:v>66</c:v>
                </c:pt>
                <c:pt idx="5">
                  <c:v>112</c:v>
                </c:pt>
                <c:pt idx="6">
                  <c:v>159</c:v>
                </c:pt>
                <c:pt idx="7">
                  <c:v>175</c:v>
                </c:pt>
                <c:pt idx="8">
                  <c:v>163</c:v>
                </c:pt>
              </c:numCache>
            </c:numRef>
          </c:val>
          <c:extLst>
            <c:ext xmlns:c16="http://schemas.microsoft.com/office/drawing/2014/chart" uri="{C3380CC4-5D6E-409C-BE32-E72D297353CC}">
              <c16:uniqueId val="{00000001-8298-4424-82E9-822E41986A86}"/>
            </c:ext>
          </c:extLst>
        </c:ser>
        <c:ser>
          <c:idx val="2"/>
          <c:order val="2"/>
          <c:tx>
            <c:strRef>
              <c:f>data!$D$35</c:f>
              <c:strCache>
                <c:ptCount val="1"/>
                <c:pt idx="0">
                  <c:v>ESA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effectLst>
                      <a:outerShdw blurRad="38100" dist="38100" dir="2700000" algn="tl">
                        <a:srgbClr val="000000">
                          <a:alpha val="43137"/>
                        </a:srgbClr>
                      </a:outerShdw>
                    </a:effectLst>
                    <a:latin typeface="Franklin Gothic Book" panose="020B0503020102020204" pitchFamily="34" charset="0"/>
                    <a:ea typeface="Dotum" panose="020B0600000101010101" pitchFamily="34" charset="-127"/>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data!$A$36:$A$44</c:f>
              <c:strCache>
                <c:ptCount val="9"/>
                <c:pt idx="0">
                  <c:v>2009-10</c:v>
                </c:pt>
                <c:pt idx="1">
                  <c:v>2010-11</c:v>
                </c:pt>
                <c:pt idx="2">
                  <c:v>2011-12</c:v>
                </c:pt>
                <c:pt idx="3">
                  <c:v>2012-13</c:v>
                </c:pt>
                <c:pt idx="4">
                  <c:v>2013-14</c:v>
                </c:pt>
                <c:pt idx="5">
                  <c:v>2014-15</c:v>
                </c:pt>
                <c:pt idx="6">
                  <c:v>2015-16</c:v>
                </c:pt>
                <c:pt idx="7">
                  <c:v>2016-17</c:v>
                </c:pt>
                <c:pt idx="8">
                  <c:v>2017-18</c:v>
                </c:pt>
              </c:strCache>
            </c:strRef>
          </c:cat>
          <c:val>
            <c:numRef>
              <c:f>data!$D$36:$D$44</c:f>
              <c:numCache>
                <c:formatCode>General</c:formatCode>
                <c:ptCount val="9"/>
                <c:pt idx="5">
                  <c:v>24</c:v>
                </c:pt>
                <c:pt idx="6">
                  <c:v>64</c:v>
                </c:pt>
                <c:pt idx="7">
                  <c:v>101</c:v>
                </c:pt>
                <c:pt idx="8">
                  <c:v>132</c:v>
                </c:pt>
              </c:numCache>
            </c:numRef>
          </c:val>
          <c:extLst>
            <c:ext xmlns:c16="http://schemas.microsoft.com/office/drawing/2014/chart" uri="{C3380CC4-5D6E-409C-BE32-E72D297353CC}">
              <c16:uniqueId val="{00000002-8298-4424-82E9-822E41986A86}"/>
            </c:ext>
          </c:extLst>
        </c:ser>
        <c:dLbls>
          <c:dLblPos val="ctr"/>
          <c:showLegendKey val="0"/>
          <c:showVal val="1"/>
          <c:showCatName val="0"/>
          <c:showSerName val="0"/>
          <c:showPercent val="0"/>
          <c:showBubbleSize val="0"/>
        </c:dLbls>
        <c:gapWidth val="84"/>
        <c:overlap val="100"/>
        <c:axId val="322154464"/>
        <c:axId val="322156032"/>
      </c:barChart>
      <c:catAx>
        <c:axId val="32215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Franklin Gothic Book" panose="020B0503020102020204" pitchFamily="34" charset="0"/>
                <a:ea typeface="Dotum" panose="020B0600000101010101" pitchFamily="34" charset="-127"/>
                <a:cs typeface="+mn-cs"/>
              </a:defRPr>
            </a:pPr>
            <a:endParaRPr lang="en-US"/>
          </a:p>
        </c:txPr>
        <c:crossAx val="322156032"/>
        <c:crosses val="autoZero"/>
        <c:auto val="1"/>
        <c:lblAlgn val="ctr"/>
        <c:lblOffset val="100"/>
        <c:noMultiLvlLbl val="0"/>
      </c:catAx>
      <c:valAx>
        <c:axId val="322156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Franklin Gothic Book" panose="020B0503020102020204" pitchFamily="34" charset="0"/>
                <a:ea typeface="Dotum" panose="020B0600000101010101" pitchFamily="34" charset="-127"/>
                <a:cs typeface="+mn-cs"/>
              </a:defRPr>
            </a:pPr>
            <a:endParaRPr lang="en-US"/>
          </a:p>
        </c:txPr>
        <c:crossAx val="32215446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Franklin Gothic Book" panose="020B0503020102020204" pitchFamily="34" charset="0"/>
                <a:ea typeface="Dotum" panose="020B0600000101010101" pitchFamily="34" charset="-127"/>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Franklin Gothic Book" panose="020B0503020102020204" pitchFamily="34" charset="0"/>
              <a:ea typeface="Dotum" panose="020B0600000101010101" pitchFamily="34" charset="-127"/>
              <a:cs typeface="+mn-cs"/>
            </a:defRPr>
          </a:pPr>
          <a:endParaRPr lang="en-US"/>
        </a:p>
      </c:txPr>
    </c:legend>
    <c:plotVisOnly val="1"/>
    <c:dispBlanksAs val="gap"/>
    <c:showDLblsOverMax val="0"/>
  </c:chart>
  <c:spPr>
    <a:noFill/>
    <a:ln>
      <a:noFill/>
    </a:ln>
    <a:effectLst/>
  </c:spPr>
  <c:txPr>
    <a:bodyPr/>
    <a:lstStyle/>
    <a:p>
      <a:pPr>
        <a:defRPr>
          <a:latin typeface="Franklin Gothic Book" panose="020B0503020102020204" pitchFamily="34" charset="0"/>
          <a:ea typeface="Dotum" panose="020B0600000101010101" pitchFamily="34" charset="-127"/>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252EB2-DD8A-41D1-9850-DA320F9E8F15}" type="datetimeFigureOut">
              <a:rPr lang="en-US" smtClean="0"/>
              <a:t>12/7/2017</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DD88B25F-48D4-4EB4-8303-AB78D2D28886}" type="slidenum">
              <a:rPr lang="en-US" smtClean="0"/>
              <a:t>‹#›</a:t>
            </a:fld>
            <a:endParaRPr lang="en-US"/>
          </a:p>
        </p:txBody>
      </p:sp>
    </p:spTree>
    <p:extLst>
      <p:ext uri="{BB962C8B-B14F-4D97-AF65-F5344CB8AC3E}">
        <p14:creationId xmlns:p14="http://schemas.microsoft.com/office/powerpoint/2010/main" val="549202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252EB2-DD8A-41D1-9850-DA320F9E8F15}" type="datetimeFigureOut">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39121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252EB2-DD8A-41D1-9850-DA320F9E8F15}" type="datetimeFigureOut">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4714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252EB2-DD8A-41D1-9850-DA320F9E8F15}" type="datetimeFigureOut">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200079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smtClean="0"/>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9D252EB2-DD8A-41D1-9850-DA320F9E8F15}" type="datetimeFigureOut">
              <a:rPr lang="en-US" smtClean="0"/>
              <a:t>12/7/2017</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DD88B25F-48D4-4EB4-8303-AB78D2D28886}" type="slidenum">
              <a:rPr lang="en-US" smtClean="0"/>
              <a:t>‹#›</a:t>
            </a:fld>
            <a:endParaRPr lang="en-US"/>
          </a:p>
        </p:txBody>
      </p:sp>
    </p:spTree>
    <p:extLst>
      <p:ext uri="{BB962C8B-B14F-4D97-AF65-F5344CB8AC3E}">
        <p14:creationId xmlns:p14="http://schemas.microsoft.com/office/powerpoint/2010/main" val="1871527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252EB2-DD8A-41D1-9850-DA320F9E8F15}"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3506537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252EB2-DD8A-41D1-9850-DA320F9E8F15}" type="datetimeFigureOut">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310158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9D252EB2-DD8A-41D1-9850-DA320F9E8F15}" type="datetimeFigureOut">
              <a:rPr lang="en-US" smtClean="0"/>
              <a:t>12/7/2017</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412316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52EB2-DD8A-41D1-9850-DA320F9E8F15}" type="datetimeFigureOut">
              <a:rPr lang="en-US" smtClean="0"/>
              <a:t>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623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9D252EB2-DD8A-41D1-9850-DA320F9E8F15}" type="datetimeFigureOut">
              <a:rPr lang="en-US" smtClean="0"/>
              <a:t>12/7/2017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3889669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9D252EB2-DD8A-41D1-9850-DA320F9E8F15}" type="datetimeFigureOut">
              <a:rPr lang="en-US" smtClean="0"/>
              <a:t>12/7/2017</a:t>
            </a:fld>
            <a:endParaRPr lang="en-US"/>
          </a:p>
        </p:txBody>
      </p:sp>
      <p:sp>
        <p:nvSpPr>
          <p:cNvPr id="10" name="Slide Number Placeholder 9"/>
          <p:cNvSpPr>
            <a:spLocks noGrp="1"/>
          </p:cNvSpPr>
          <p:nvPr>
            <p:ph type="sldNum" sz="quarter" idx="12"/>
          </p:nvPr>
        </p:nvSpPr>
        <p:spPr/>
        <p:txBody>
          <a:bodyPr/>
          <a:lstStyle/>
          <a:p>
            <a:fld id="{DD88B25F-48D4-4EB4-8303-AB78D2D28886}" type="slidenum">
              <a:rPr lang="en-US" smtClean="0"/>
              <a:t>‹#›</a:t>
            </a:fld>
            <a:endParaRPr lang="en-US"/>
          </a:p>
        </p:txBody>
      </p:sp>
    </p:spTree>
    <p:extLst>
      <p:ext uri="{BB962C8B-B14F-4D97-AF65-F5344CB8AC3E}">
        <p14:creationId xmlns:p14="http://schemas.microsoft.com/office/powerpoint/2010/main" val="2550080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9D252EB2-DD8A-41D1-9850-DA320F9E8F15}" type="datetimeFigureOut">
              <a:rPr lang="en-US" smtClean="0"/>
              <a:t>12/7/2017</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DD88B25F-48D4-4EB4-8303-AB78D2D28886}" type="slidenum">
              <a:rPr lang="en-US" smtClean="0"/>
              <a:t>‹#›</a:t>
            </a:fld>
            <a:endParaRPr lang="en-US"/>
          </a:p>
        </p:txBody>
      </p:sp>
    </p:spTree>
    <p:extLst>
      <p:ext uri="{BB962C8B-B14F-4D97-AF65-F5344CB8AC3E}">
        <p14:creationId xmlns:p14="http://schemas.microsoft.com/office/powerpoint/2010/main" val="30086022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200" b="0" i="0" u="none"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doe.virginia.gov/instruction/career_technical/career_clusters/sci_tech_eng_math/index.s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doe.virginia.gov/instruction/career_technical/career_clusters/transportation/index.s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dirty="0" smtClean="0"/>
              <a:t>Academy Transportation </a:t>
            </a:r>
            <a:br>
              <a:rPr lang="en-US" sz="5400" dirty="0" smtClean="0"/>
            </a:br>
            <a:r>
              <a:rPr lang="en-US" sz="5400" dirty="0" smtClean="0"/>
              <a:t>&amp; Concept</a:t>
            </a:r>
            <a:endParaRPr lang="en-US" sz="5400" dirty="0"/>
          </a:p>
        </p:txBody>
      </p:sp>
      <p:sp>
        <p:nvSpPr>
          <p:cNvPr id="3" name="Subtitle 2"/>
          <p:cNvSpPr>
            <a:spLocks noGrp="1"/>
          </p:cNvSpPr>
          <p:nvPr>
            <p:ph type="subTitle" idx="1"/>
          </p:nvPr>
        </p:nvSpPr>
        <p:spPr/>
        <p:txBody>
          <a:bodyPr/>
          <a:lstStyle/>
          <a:p>
            <a:r>
              <a:rPr lang="en-US" dirty="0" smtClean="0"/>
              <a:t>Special Board Meeting</a:t>
            </a:r>
          </a:p>
          <a:p>
            <a:r>
              <a:rPr lang="en-US" dirty="0" smtClean="0"/>
              <a:t>November 8, 2017</a:t>
            </a:r>
            <a:endParaRPr lang="en-US" dirty="0"/>
          </a:p>
        </p:txBody>
      </p:sp>
    </p:spTree>
    <p:extLst>
      <p:ext uri="{BB962C8B-B14F-4D97-AF65-F5344CB8AC3E}">
        <p14:creationId xmlns:p14="http://schemas.microsoft.com/office/powerpoint/2010/main" val="837960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TextBox 2"/>
          <p:cNvSpPr txBox="1"/>
          <p:nvPr/>
        </p:nvSpPr>
        <p:spPr>
          <a:xfrm>
            <a:off x="1470712" y="2540406"/>
            <a:ext cx="1470082" cy="646331"/>
          </a:xfrm>
          <a:prstGeom prst="rect">
            <a:avLst/>
          </a:prstGeom>
          <a:noFill/>
        </p:spPr>
        <p:txBody>
          <a:bodyPr wrap="none" rtlCol="0">
            <a:spAutoFit/>
          </a:bodyPr>
          <a:lstStyle/>
          <a:p>
            <a:pPr algn="ctr"/>
            <a:r>
              <a:rPr lang="en-US" dirty="0" smtClean="0">
                <a:latin typeface="Franklin Gothic Book" panose="020B0503020102020204" pitchFamily="34" charset="0"/>
              </a:rPr>
              <a:t>Monticello</a:t>
            </a:r>
          </a:p>
          <a:p>
            <a:pPr algn="ctr"/>
            <a:r>
              <a:rPr lang="en-US" dirty="0" smtClean="0">
                <a:latin typeface="Franklin Gothic Book" panose="020B0503020102020204" pitchFamily="34" charset="0"/>
              </a:rPr>
              <a:t>Satellite Stop</a:t>
            </a:r>
            <a:endParaRPr lang="en-US" dirty="0">
              <a:latin typeface="Franklin Gothic Book" panose="020B0503020102020204" pitchFamily="34" charset="0"/>
            </a:endParaRPr>
          </a:p>
        </p:txBody>
      </p:sp>
      <p:sp>
        <p:nvSpPr>
          <p:cNvPr id="4" name="TextBox 3"/>
          <p:cNvSpPr txBox="1"/>
          <p:nvPr/>
        </p:nvSpPr>
        <p:spPr>
          <a:xfrm>
            <a:off x="7094127" y="3364390"/>
            <a:ext cx="1340432" cy="646331"/>
          </a:xfrm>
          <a:prstGeom prst="rect">
            <a:avLst/>
          </a:prstGeom>
          <a:noFill/>
        </p:spPr>
        <p:txBody>
          <a:bodyPr wrap="none" rtlCol="0">
            <a:spAutoFit/>
          </a:bodyPr>
          <a:lstStyle/>
          <a:p>
            <a:pPr algn="ctr"/>
            <a:r>
              <a:rPr lang="en-US" dirty="0" smtClean="0">
                <a:latin typeface="Franklin Gothic Book" panose="020B0503020102020204" pitchFamily="34" charset="0"/>
              </a:rPr>
              <a:t>Albemarle</a:t>
            </a:r>
          </a:p>
          <a:p>
            <a:pPr algn="ctr"/>
            <a:r>
              <a:rPr lang="en-US" dirty="0" smtClean="0">
                <a:latin typeface="Franklin Gothic Book" panose="020B0503020102020204" pitchFamily="34" charset="0"/>
              </a:rPr>
              <a:t>High School</a:t>
            </a:r>
          </a:p>
        </p:txBody>
      </p:sp>
      <p:cxnSp>
        <p:nvCxnSpPr>
          <p:cNvPr id="8" name="Straight Connector 7"/>
          <p:cNvCxnSpPr/>
          <p:nvPr/>
        </p:nvCxnSpPr>
        <p:spPr>
          <a:xfrm>
            <a:off x="3766033" y="1840468"/>
            <a:ext cx="0" cy="1523922"/>
          </a:xfrm>
          <a:prstGeom prst="line">
            <a:avLst/>
          </a:prstGeom>
          <a:ln w="25400">
            <a:prstDash val="dashDot"/>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21842" y="2540406"/>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sp>
        <p:nvSpPr>
          <p:cNvPr id="10" name="TextBox 9"/>
          <p:cNvSpPr txBox="1"/>
          <p:nvPr/>
        </p:nvSpPr>
        <p:spPr>
          <a:xfrm>
            <a:off x="5238537" y="2540406"/>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sp>
        <p:nvSpPr>
          <p:cNvPr id="11" name="TextBox 10"/>
          <p:cNvSpPr txBox="1"/>
          <p:nvPr/>
        </p:nvSpPr>
        <p:spPr>
          <a:xfrm>
            <a:off x="6328421" y="2535142"/>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sp>
        <p:nvSpPr>
          <p:cNvPr id="12" name="TextBox 11"/>
          <p:cNvSpPr txBox="1"/>
          <p:nvPr/>
        </p:nvSpPr>
        <p:spPr>
          <a:xfrm>
            <a:off x="359999" y="1816838"/>
            <a:ext cx="612668" cy="369332"/>
          </a:xfrm>
          <a:prstGeom prst="rect">
            <a:avLst/>
          </a:prstGeom>
          <a:noFill/>
        </p:spPr>
        <p:txBody>
          <a:bodyPr wrap="none" rtlCol="0">
            <a:spAutoFit/>
          </a:bodyPr>
          <a:lstStyle/>
          <a:p>
            <a:r>
              <a:rPr lang="en-US" dirty="0" err="1" smtClean="0">
                <a:latin typeface="Franklin Gothic Book" panose="020B0503020102020204" pitchFamily="34" charset="0"/>
              </a:rPr>
              <a:t>Cale</a:t>
            </a:r>
            <a:endParaRPr lang="en-US" dirty="0">
              <a:latin typeface="Franklin Gothic Book" panose="020B0503020102020204" pitchFamily="34" charset="0"/>
            </a:endParaRPr>
          </a:p>
        </p:txBody>
      </p:sp>
      <p:sp>
        <p:nvSpPr>
          <p:cNvPr id="17" name="TextBox 16"/>
          <p:cNvSpPr txBox="1"/>
          <p:nvPr/>
        </p:nvSpPr>
        <p:spPr>
          <a:xfrm>
            <a:off x="8245404" y="5702238"/>
            <a:ext cx="718658" cy="369332"/>
          </a:xfrm>
          <a:prstGeom prst="rect">
            <a:avLst/>
          </a:prstGeom>
          <a:noFill/>
        </p:spPr>
        <p:txBody>
          <a:bodyPr wrap="none" rtlCol="0">
            <a:spAutoFit/>
          </a:bodyPr>
          <a:lstStyle/>
          <a:p>
            <a:r>
              <a:rPr lang="en-US" dirty="0" smtClean="0">
                <a:latin typeface="Franklin Gothic Book" panose="020B0503020102020204" pitchFamily="34" charset="0"/>
              </a:rPr>
              <a:t>Greer</a:t>
            </a:r>
            <a:endParaRPr lang="en-US" dirty="0">
              <a:latin typeface="Franklin Gothic Book" panose="020B0503020102020204" pitchFamily="34" charset="0"/>
            </a:endParaRPr>
          </a:p>
        </p:txBody>
      </p:sp>
      <p:sp>
        <p:nvSpPr>
          <p:cNvPr id="18" name="TextBox 17"/>
          <p:cNvSpPr txBox="1"/>
          <p:nvPr/>
        </p:nvSpPr>
        <p:spPr>
          <a:xfrm>
            <a:off x="1403162" y="5632329"/>
            <a:ext cx="1470082" cy="646331"/>
          </a:xfrm>
          <a:prstGeom prst="rect">
            <a:avLst/>
          </a:prstGeom>
          <a:noFill/>
        </p:spPr>
        <p:txBody>
          <a:bodyPr wrap="none" rtlCol="0">
            <a:spAutoFit/>
          </a:bodyPr>
          <a:lstStyle/>
          <a:p>
            <a:pPr algn="ctr"/>
            <a:r>
              <a:rPr lang="en-US" dirty="0" smtClean="0">
                <a:latin typeface="Franklin Gothic Book" panose="020B0503020102020204" pitchFamily="34" charset="0"/>
              </a:rPr>
              <a:t>Monticello</a:t>
            </a:r>
          </a:p>
          <a:p>
            <a:pPr algn="ctr"/>
            <a:r>
              <a:rPr lang="en-US" dirty="0" smtClean="0">
                <a:latin typeface="Franklin Gothic Book" panose="020B0503020102020204" pitchFamily="34" charset="0"/>
              </a:rPr>
              <a:t>Satellite Stop</a:t>
            </a:r>
            <a:endParaRPr lang="en-US" dirty="0">
              <a:latin typeface="Franklin Gothic Book" panose="020B0503020102020204" pitchFamily="34" charset="0"/>
            </a:endParaRPr>
          </a:p>
        </p:txBody>
      </p:sp>
      <p:sp>
        <p:nvSpPr>
          <p:cNvPr id="20" name="TextBox 19"/>
          <p:cNvSpPr txBox="1"/>
          <p:nvPr/>
        </p:nvSpPr>
        <p:spPr>
          <a:xfrm>
            <a:off x="4021842" y="5707502"/>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sp>
        <p:nvSpPr>
          <p:cNvPr id="21" name="TextBox 20"/>
          <p:cNvSpPr txBox="1"/>
          <p:nvPr/>
        </p:nvSpPr>
        <p:spPr>
          <a:xfrm>
            <a:off x="5118039" y="5707502"/>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sp>
        <p:nvSpPr>
          <p:cNvPr id="22" name="TextBox 21"/>
          <p:cNvSpPr txBox="1"/>
          <p:nvPr/>
        </p:nvSpPr>
        <p:spPr>
          <a:xfrm>
            <a:off x="6116389" y="5702238"/>
            <a:ext cx="863249" cy="523220"/>
          </a:xfrm>
          <a:prstGeom prst="rect">
            <a:avLst/>
          </a:prstGeom>
          <a:noFill/>
        </p:spPr>
        <p:txBody>
          <a:bodyPr wrap="none" rtlCol="0">
            <a:spAutoFit/>
          </a:bodyPr>
          <a:lstStyle/>
          <a:p>
            <a:pPr algn="ctr"/>
            <a:r>
              <a:rPr lang="en-US" sz="1400" dirty="0" smtClean="0">
                <a:latin typeface="Franklin Gothic Book" panose="020B0503020102020204" pitchFamily="34" charset="0"/>
              </a:rPr>
              <a:t>AHS </a:t>
            </a:r>
          </a:p>
          <a:p>
            <a:pPr algn="ctr"/>
            <a:r>
              <a:rPr lang="en-US" sz="1400" dirty="0" smtClean="0">
                <a:latin typeface="Franklin Gothic Book" panose="020B0503020102020204" pitchFamily="34" charset="0"/>
              </a:rPr>
              <a:t>Bus Stop</a:t>
            </a:r>
            <a:endParaRPr lang="en-US" sz="1400" dirty="0">
              <a:latin typeface="Franklin Gothic Book" panose="020B0503020102020204" pitchFamily="34" charset="0"/>
            </a:endParaRPr>
          </a:p>
        </p:txBody>
      </p:sp>
      <p:cxnSp>
        <p:nvCxnSpPr>
          <p:cNvPr id="37" name="Straight Arrow Connector 36"/>
          <p:cNvCxnSpPr>
            <a:stCxn id="12" idx="2"/>
          </p:cNvCxnSpPr>
          <p:nvPr/>
        </p:nvCxnSpPr>
        <p:spPr>
          <a:xfrm>
            <a:off x="666333" y="2186170"/>
            <a:ext cx="975620" cy="48929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2873244" y="2675467"/>
            <a:ext cx="1250023" cy="20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4741283" y="2675467"/>
            <a:ext cx="5165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932402" y="2675467"/>
            <a:ext cx="5165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094127" y="3058362"/>
            <a:ext cx="306028" cy="306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flipV="1">
            <a:off x="7669766" y="5315613"/>
            <a:ext cx="575638" cy="56293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6866467" y="5324530"/>
            <a:ext cx="380674" cy="306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6979638" y="4642359"/>
            <a:ext cx="1340432" cy="646331"/>
          </a:xfrm>
          <a:prstGeom prst="rect">
            <a:avLst/>
          </a:prstGeom>
          <a:noFill/>
        </p:spPr>
        <p:txBody>
          <a:bodyPr wrap="none" rtlCol="0">
            <a:spAutoFit/>
          </a:bodyPr>
          <a:lstStyle/>
          <a:p>
            <a:pPr algn="ctr"/>
            <a:r>
              <a:rPr lang="en-US" dirty="0" smtClean="0">
                <a:latin typeface="Franklin Gothic Book" panose="020B0503020102020204" pitchFamily="34" charset="0"/>
              </a:rPr>
              <a:t>Albemarle</a:t>
            </a:r>
          </a:p>
          <a:p>
            <a:pPr algn="ctr"/>
            <a:r>
              <a:rPr lang="en-US" dirty="0" smtClean="0">
                <a:latin typeface="Franklin Gothic Book" panose="020B0503020102020204" pitchFamily="34" charset="0"/>
              </a:rPr>
              <a:t>High School</a:t>
            </a:r>
            <a:endParaRPr lang="en-US" dirty="0">
              <a:latin typeface="Franklin Gothic Book" panose="020B0503020102020204" pitchFamily="34" charset="0"/>
            </a:endParaRPr>
          </a:p>
        </p:txBody>
      </p:sp>
      <p:cxnSp>
        <p:nvCxnSpPr>
          <p:cNvPr id="56" name="Straight Arrow Connector 55"/>
          <p:cNvCxnSpPr/>
          <p:nvPr/>
        </p:nvCxnSpPr>
        <p:spPr>
          <a:xfrm flipH="1">
            <a:off x="5816600" y="5844684"/>
            <a:ext cx="4269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H="1">
            <a:off x="4735679" y="5844684"/>
            <a:ext cx="4269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a:off x="2679887" y="5846259"/>
            <a:ext cx="14433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757925" y="4940277"/>
            <a:ext cx="0" cy="1523922"/>
          </a:xfrm>
          <a:prstGeom prst="line">
            <a:avLst/>
          </a:prstGeom>
          <a:ln w="25400">
            <a:prstDash val="dashDot"/>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3413960" y="1816838"/>
            <a:ext cx="1787918" cy="246221"/>
          </a:xfrm>
          <a:prstGeom prst="rect">
            <a:avLst/>
          </a:prstGeom>
          <a:noFill/>
        </p:spPr>
        <p:txBody>
          <a:bodyPr wrap="square" rtlCol="0">
            <a:spAutoFit/>
          </a:bodyPr>
          <a:lstStyle/>
          <a:p>
            <a:pPr algn="ctr"/>
            <a:r>
              <a:rPr lang="en-US" sz="1000" dirty="0" smtClean="0">
                <a:latin typeface="Franklin Gothic Book" panose="020B0503020102020204" pitchFamily="34" charset="0"/>
              </a:rPr>
              <a:t>AHS  Boundary</a:t>
            </a:r>
            <a:endParaRPr lang="en-US" sz="1000" dirty="0">
              <a:latin typeface="Franklin Gothic Book" panose="020B0503020102020204" pitchFamily="34" charset="0"/>
            </a:endParaRPr>
          </a:p>
        </p:txBody>
      </p:sp>
      <p:sp>
        <p:nvSpPr>
          <p:cNvPr id="65" name="TextBox 64"/>
          <p:cNvSpPr txBox="1"/>
          <p:nvPr/>
        </p:nvSpPr>
        <p:spPr>
          <a:xfrm>
            <a:off x="3422117" y="4889395"/>
            <a:ext cx="1787918" cy="246221"/>
          </a:xfrm>
          <a:prstGeom prst="rect">
            <a:avLst/>
          </a:prstGeom>
          <a:noFill/>
        </p:spPr>
        <p:txBody>
          <a:bodyPr wrap="square" rtlCol="0">
            <a:spAutoFit/>
          </a:bodyPr>
          <a:lstStyle/>
          <a:p>
            <a:pPr algn="ctr"/>
            <a:r>
              <a:rPr lang="en-US" sz="1000" dirty="0" smtClean="0">
                <a:latin typeface="Franklin Gothic Book" panose="020B0503020102020204" pitchFamily="34" charset="0"/>
              </a:rPr>
              <a:t>AHS  Boundary</a:t>
            </a:r>
            <a:endParaRPr lang="en-US" sz="1000" dirty="0">
              <a:latin typeface="Franklin Gothic Book" panose="020B0503020102020204" pitchFamily="34" charset="0"/>
            </a:endParaRPr>
          </a:p>
        </p:txBody>
      </p:sp>
    </p:spTree>
    <p:extLst>
      <p:ext uri="{BB962C8B-B14F-4D97-AF65-F5344CB8AC3E}">
        <p14:creationId xmlns:p14="http://schemas.microsoft.com/office/powerpoint/2010/main" val="1778946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Costs</a:t>
            </a:r>
            <a:endParaRPr lang="en-US" dirty="0"/>
          </a:p>
        </p:txBody>
      </p:sp>
      <p:sp>
        <p:nvSpPr>
          <p:cNvPr id="3" name="Content Placeholder 2"/>
          <p:cNvSpPr>
            <a:spLocks noGrp="1"/>
          </p:cNvSpPr>
          <p:nvPr>
            <p:ph idx="1"/>
          </p:nvPr>
        </p:nvSpPr>
        <p:spPr/>
        <p:txBody>
          <a:bodyPr/>
          <a:lstStyle/>
          <a:p>
            <a:pPr marL="0" indent="0">
              <a:buNone/>
            </a:pPr>
            <a:endParaRPr lang="en-US" dirty="0">
              <a:latin typeface="Franklin Gothic Book" panose="020B0503020102020204" pitchFamily="34" charset="0"/>
            </a:endParaRPr>
          </a:p>
          <a:p>
            <a:r>
              <a:rPr lang="en-US" dirty="0" smtClean="0">
                <a:latin typeface="Franklin Gothic Book" panose="020B0503020102020204" pitchFamily="34" charset="0"/>
              </a:rPr>
              <a:t>Recurring Operational Costs: $190,000</a:t>
            </a:r>
            <a:endParaRPr lang="en-US" dirty="0">
              <a:latin typeface="Franklin Gothic Book" panose="020B0503020102020204" pitchFamily="34" charset="0"/>
            </a:endParaRPr>
          </a:p>
          <a:p>
            <a:pPr lvl="1"/>
            <a:r>
              <a:rPr lang="en-US" dirty="0" smtClean="0">
                <a:latin typeface="Franklin Gothic Book" panose="020B0503020102020204" pitchFamily="34" charset="0"/>
              </a:rPr>
              <a:t>Costs for labor, fuel maintenance, etc. for extra loaded miles and extra deadhead miles.</a:t>
            </a:r>
          </a:p>
          <a:p>
            <a:endParaRPr lang="en-US" dirty="0" smtClean="0">
              <a:latin typeface="Franklin Gothic Book" panose="020B0503020102020204" pitchFamily="34" charset="0"/>
            </a:endParaRPr>
          </a:p>
          <a:p>
            <a:r>
              <a:rPr lang="en-US" dirty="0">
                <a:latin typeface="Franklin Gothic Book" panose="020B0503020102020204" pitchFamily="34" charset="0"/>
              </a:rPr>
              <a:t>One-Time Capital Costs: $300,000 (purchase three busses)</a:t>
            </a:r>
          </a:p>
          <a:p>
            <a:pPr marL="0" indent="0">
              <a:buNone/>
            </a:pPr>
            <a:endParaRPr lang="en-US" dirty="0">
              <a:latin typeface="Franklin Gothic Book" panose="020B0503020102020204" pitchFamily="34" charset="0"/>
            </a:endParaRPr>
          </a:p>
        </p:txBody>
      </p:sp>
    </p:spTree>
    <p:extLst>
      <p:ext uri="{BB962C8B-B14F-4D97-AF65-F5344CB8AC3E}">
        <p14:creationId xmlns:p14="http://schemas.microsoft.com/office/powerpoint/2010/main" val="2975170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Concept for Populating 1</a:t>
            </a:r>
            <a:r>
              <a:rPr lang="en-US" sz="3600" baseline="30000" dirty="0" smtClean="0"/>
              <a:t>st</a:t>
            </a:r>
            <a:r>
              <a:rPr lang="en-US" sz="3600" dirty="0" smtClean="0"/>
              <a:t> Village Center</a:t>
            </a:r>
            <a:endParaRPr lang="en-US" sz="3600" dirty="0"/>
          </a:p>
        </p:txBody>
      </p:sp>
      <p:sp>
        <p:nvSpPr>
          <p:cNvPr id="3" name="Content Placeholder 2"/>
          <p:cNvSpPr>
            <a:spLocks noGrp="1"/>
          </p:cNvSpPr>
          <p:nvPr>
            <p:ph idx="1"/>
          </p:nvPr>
        </p:nvSpPr>
        <p:spPr/>
        <p:txBody>
          <a:bodyPr/>
          <a:lstStyle/>
          <a:p>
            <a:r>
              <a:rPr lang="en-US" dirty="0" smtClean="0"/>
              <a:t>“STEM-Tech Center”</a:t>
            </a:r>
          </a:p>
          <a:p>
            <a:r>
              <a:rPr lang="en-US" dirty="0" smtClean="0"/>
              <a:t>Reformat MESA concept to begin in 10</a:t>
            </a:r>
            <a:r>
              <a:rPr lang="en-US" baseline="30000" dirty="0" smtClean="0"/>
              <a:t>th</a:t>
            </a:r>
            <a:r>
              <a:rPr lang="en-US" dirty="0" smtClean="0"/>
              <a:t> Grade</a:t>
            </a:r>
          </a:p>
          <a:p>
            <a:r>
              <a:rPr lang="en-US" dirty="0" smtClean="0"/>
              <a:t>Open enrollment based on interest in the STEM program &amp; focus on equity</a:t>
            </a:r>
          </a:p>
          <a:p>
            <a:r>
              <a:rPr lang="en-US" dirty="0" smtClean="0"/>
              <a:t>Continue the STEM program &amp; integrate at least one other Virginia Department of Education </a:t>
            </a:r>
            <a:r>
              <a:rPr lang="en-US" dirty="0" smtClean="0">
                <a:hlinkClick r:id="rId2"/>
              </a:rPr>
              <a:t>Career Cluster</a:t>
            </a:r>
            <a:endParaRPr lang="en-US" dirty="0" smtClean="0"/>
          </a:p>
          <a:p>
            <a:pPr marL="0" indent="0">
              <a:buNone/>
            </a:pPr>
            <a:endParaRPr lang="en-US" dirty="0" smtClean="0"/>
          </a:p>
          <a:p>
            <a:endParaRPr lang="en-US" dirty="0"/>
          </a:p>
        </p:txBody>
      </p:sp>
      <p:pic>
        <p:nvPicPr>
          <p:cNvPr id="4" name="Picture 3"/>
          <p:cNvPicPr>
            <a:picLocks noChangeAspect="1"/>
          </p:cNvPicPr>
          <p:nvPr/>
        </p:nvPicPr>
        <p:blipFill>
          <a:blip r:embed="rId3"/>
          <a:stretch>
            <a:fillRect/>
          </a:stretch>
        </p:blipFill>
        <p:spPr>
          <a:xfrm>
            <a:off x="1005566" y="4424334"/>
            <a:ext cx="3362327" cy="2282843"/>
          </a:xfrm>
          <a:prstGeom prst="rect">
            <a:avLst/>
          </a:prstGeom>
        </p:spPr>
      </p:pic>
    </p:spTree>
    <p:extLst>
      <p:ext uri="{BB962C8B-B14F-4D97-AF65-F5344CB8AC3E}">
        <p14:creationId xmlns:p14="http://schemas.microsoft.com/office/powerpoint/2010/main" val="14099199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Concept for Populating 1</a:t>
            </a:r>
            <a:r>
              <a:rPr lang="en-US" sz="3600" baseline="30000" dirty="0" smtClean="0"/>
              <a:t>st</a:t>
            </a:r>
            <a:r>
              <a:rPr lang="en-US" sz="3600" dirty="0" smtClean="0"/>
              <a:t> Village Center</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Increase total STEM (MESA) program enrollment to 450 (150 per grade level)</a:t>
            </a:r>
          </a:p>
          <a:p>
            <a:r>
              <a:rPr lang="en-US" dirty="0" smtClean="0"/>
              <a:t>Sophomores and Juniors Attend Alternating Days &amp; Seniors Attend Full-Time (300 students removed from high school capacity daily)</a:t>
            </a:r>
          </a:p>
          <a:p>
            <a:r>
              <a:rPr lang="en-US" dirty="0" smtClean="0"/>
              <a:t>Create and enroll an additional integrated career cluster, such as </a:t>
            </a:r>
            <a:r>
              <a:rPr lang="en-US" dirty="0" smtClean="0">
                <a:hlinkClick r:id="rId2"/>
              </a:rPr>
              <a:t>Transportation, Distribution &amp; Logistics</a:t>
            </a:r>
            <a:r>
              <a:rPr lang="en-US" dirty="0" smtClean="0"/>
              <a:t>, for example, to add approximately 150 students daily and remove these students from the capacity of the high schools</a:t>
            </a:r>
          </a:p>
          <a:p>
            <a:r>
              <a:rPr lang="en-US" dirty="0" smtClean="0"/>
              <a:t>Offer all or some core classes through virtual, hybrid (asynchronous) platform and staff needed academic teachers to provide instruction, tutoring, and standards-based project advisory</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30880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Concept for Populating 1</a:t>
            </a:r>
            <a:r>
              <a:rPr lang="en-US" sz="3600" baseline="30000" dirty="0" smtClean="0"/>
              <a:t>st</a:t>
            </a:r>
            <a:r>
              <a:rPr lang="en-US" sz="3600" dirty="0" smtClean="0"/>
              <a:t> Village Center</a:t>
            </a:r>
            <a:endParaRPr lang="en-US" sz="3600" dirty="0"/>
          </a:p>
        </p:txBody>
      </p:sp>
      <p:sp>
        <p:nvSpPr>
          <p:cNvPr id="3" name="Content Placeholder 2"/>
          <p:cNvSpPr>
            <a:spLocks noGrp="1"/>
          </p:cNvSpPr>
          <p:nvPr>
            <p:ph idx="1"/>
          </p:nvPr>
        </p:nvSpPr>
        <p:spPr/>
        <p:txBody>
          <a:bodyPr/>
          <a:lstStyle/>
          <a:p>
            <a:r>
              <a:rPr lang="en-US" dirty="0" smtClean="0"/>
              <a:t>Run the center for extended hours and year-round to make it accessible to all high school students and teachers in the County to reserve and use spaces</a:t>
            </a:r>
          </a:p>
          <a:p>
            <a:r>
              <a:rPr lang="en-US" dirty="0" smtClean="0"/>
              <a:t>All students attending the center for “STEM-Tech” will still be part of their base-school for all extra-curricular programs that the school provides</a:t>
            </a:r>
          </a:p>
          <a:p>
            <a:r>
              <a:rPr lang="en-US" dirty="0" smtClean="0"/>
              <a:t>Run a café during all hours of operation</a:t>
            </a:r>
          </a:p>
          <a:p>
            <a:r>
              <a:rPr lang="en-US" dirty="0" smtClean="0"/>
              <a:t>Utilize ACPS transportation &amp; network</a:t>
            </a:r>
          </a:p>
          <a:p>
            <a:endParaRPr lang="en-US" dirty="0"/>
          </a:p>
          <a:p>
            <a:pPr marL="0" indent="0" algn="ctr">
              <a:buNone/>
            </a:pPr>
            <a:r>
              <a:rPr lang="en-US" dirty="0" smtClean="0"/>
              <a:t>450 Students Scheduled Out of Their High Schools Daily</a:t>
            </a:r>
          </a:p>
          <a:p>
            <a:endParaRPr lang="en-US" dirty="0" smtClean="0"/>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673942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p:cNvSpPr>
          <p:nvPr/>
        </p:nvSpPr>
        <p:spPr bwMode="auto">
          <a:xfrm>
            <a:off x="2606040" y="3936207"/>
            <a:ext cx="3931920" cy="1245870"/>
          </a:xfrm>
          <a:prstGeom prst="rect">
            <a:avLst/>
          </a:prstGeom>
          <a:noFill/>
          <a:ln w="12700">
            <a:noFill/>
            <a:miter lim="800000"/>
            <a:headEnd/>
            <a:tailEnd/>
          </a:ln>
        </p:spPr>
        <p:txBody>
          <a:bodyPr lIns="0" tIns="0" rIns="0" bIns="0" anchor="ctr"/>
          <a:lstStyle/>
          <a:p>
            <a:pPr algn="just"/>
            <a:r>
              <a:rPr lang="en-US" sz="1980" i="1">
                <a:latin typeface="Futura" pitchFamily="1" charset="0"/>
                <a:ea typeface="Futura" pitchFamily="1" charset="0"/>
                <a:cs typeface="Futura" pitchFamily="1" charset="0"/>
                <a:sym typeface="Futura" pitchFamily="1" charset="0"/>
              </a:rPr>
              <a:t>Based at Albemarle High School Scheduled opening fall 2009</a:t>
            </a:r>
          </a:p>
        </p:txBody>
      </p:sp>
      <p:pic>
        <p:nvPicPr>
          <p:cNvPr id="19459" name="Picture 3"/>
          <p:cNvPicPr>
            <a:picLocks noChangeAspect="1" noChangeArrowheads="1"/>
          </p:cNvPicPr>
          <p:nvPr/>
        </p:nvPicPr>
        <p:blipFill>
          <a:blip r:embed="rId2"/>
          <a:srcRect/>
          <a:stretch>
            <a:fillRect/>
          </a:stretch>
        </p:blipFill>
        <p:spPr bwMode="auto">
          <a:xfrm>
            <a:off x="697230" y="970122"/>
            <a:ext cx="7749540" cy="4290536"/>
          </a:xfrm>
          <a:prstGeom prst="rect">
            <a:avLst/>
          </a:prstGeom>
          <a:noFill/>
          <a:ln w="12700">
            <a:noFill/>
            <a:miter lim="800000"/>
            <a:headEnd/>
            <a:tailEnd/>
          </a:ln>
        </p:spPr>
      </p:pic>
      <p:sp>
        <p:nvSpPr>
          <p:cNvPr id="19460" name="Rectangle 4"/>
          <p:cNvSpPr>
            <a:spLocks/>
          </p:cNvSpPr>
          <p:nvPr/>
        </p:nvSpPr>
        <p:spPr bwMode="auto">
          <a:xfrm>
            <a:off x="2606040" y="3936207"/>
            <a:ext cx="3931920" cy="1245870"/>
          </a:xfrm>
          <a:prstGeom prst="rect">
            <a:avLst/>
          </a:prstGeom>
          <a:noFill/>
          <a:ln w="12700">
            <a:noFill/>
            <a:miter lim="800000"/>
            <a:headEnd/>
            <a:tailEnd/>
          </a:ln>
        </p:spPr>
        <p:txBody>
          <a:bodyPr lIns="0" tIns="0" rIns="0" bIns="0" anchor="ctr"/>
          <a:lstStyle/>
          <a:p>
            <a:pPr algn="just"/>
            <a:r>
              <a:rPr lang="en-US" sz="1980" i="1">
                <a:latin typeface="Futura" pitchFamily="1" charset="0"/>
                <a:ea typeface="Futura" pitchFamily="1" charset="0"/>
                <a:cs typeface="Futura" pitchFamily="1" charset="0"/>
                <a:sym typeface="Futura" pitchFamily="1" charset="0"/>
              </a:rPr>
              <a:t>Albemarle High School </a:t>
            </a:r>
          </a:p>
          <a:p>
            <a:pPr algn="just"/>
            <a:r>
              <a:rPr lang="en-US" sz="1980" i="1">
                <a:latin typeface="Futura" pitchFamily="1" charset="0"/>
                <a:ea typeface="Futura" pitchFamily="1" charset="0"/>
                <a:cs typeface="Futura" pitchFamily="1" charset="0"/>
                <a:sym typeface="Futura" pitchFamily="1" charset="0"/>
              </a:rPr>
              <a:t>Scheduled for Fall 2009</a:t>
            </a:r>
          </a:p>
        </p:txBody>
      </p:sp>
    </p:spTree>
    <p:extLst>
      <p:ext uri="{BB962C8B-B14F-4D97-AF65-F5344CB8AC3E}">
        <p14:creationId xmlns:p14="http://schemas.microsoft.com/office/powerpoint/2010/main" val="1601687311"/>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500"/>
                                        <p:tgtEl>
                                          <p:spTgt spid="1945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6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145890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academies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700" y="2130425"/>
            <a:ext cx="2247900" cy="94230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70" y="3274723"/>
            <a:ext cx="1478492" cy="147849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50" y="4769668"/>
            <a:ext cx="1905000" cy="1571625"/>
          </a:xfrm>
          <a:prstGeom prst="rect">
            <a:avLst/>
          </a:prstGeom>
        </p:spPr>
      </p:pic>
      <p:sp>
        <p:nvSpPr>
          <p:cNvPr id="7" name="TextBox 6"/>
          <p:cNvSpPr txBox="1"/>
          <p:nvPr/>
        </p:nvSpPr>
        <p:spPr>
          <a:xfrm>
            <a:off x="3920066" y="2093976"/>
            <a:ext cx="4792133" cy="4247317"/>
          </a:xfrm>
          <a:prstGeom prst="rect">
            <a:avLst/>
          </a:prstGeom>
          <a:noFill/>
        </p:spPr>
        <p:txBody>
          <a:bodyPr wrap="square" rtlCol="0">
            <a:spAutoFit/>
          </a:bodyPr>
          <a:lstStyle/>
          <a:p>
            <a:r>
              <a:rPr lang="en-US" b="1" u="sng" dirty="0" smtClean="0">
                <a:latin typeface="Franklin Gothic Book" panose="020B0503020102020204" pitchFamily="34" charset="0"/>
              </a:rPr>
              <a:t>Math, Engineering &amp; Science Academy (MESA)</a:t>
            </a:r>
          </a:p>
          <a:p>
            <a:r>
              <a:rPr lang="en-US" dirty="0" smtClean="0">
                <a:latin typeface="Franklin Gothic Book" panose="020B0503020102020204" pitchFamily="34" charset="0"/>
              </a:rPr>
              <a:t>Albemarle High School</a:t>
            </a:r>
          </a:p>
          <a:p>
            <a:r>
              <a:rPr lang="en-US" dirty="0" smtClean="0">
                <a:latin typeface="Franklin Gothic Book" panose="020B0503020102020204" pitchFamily="34" charset="0"/>
              </a:rPr>
              <a:t>Opened: 2009</a:t>
            </a:r>
          </a:p>
          <a:p>
            <a:r>
              <a:rPr lang="en-US" dirty="0" smtClean="0">
                <a:latin typeface="Franklin Gothic Book" panose="020B0503020102020204" pitchFamily="34" charset="0"/>
              </a:rPr>
              <a:t>Current Enrollment: 261</a:t>
            </a:r>
          </a:p>
          <a:p>
            <a:endParaRPr lang="en-US" dirty="0">
              <a:latin typeface="Franklin Gothic Book" panose="020B0503020102020204" pitchFamily="34" charset="0"/>
            </a:endParaRPr>
          </a:p>
          <a:p>
            <a:r>
              <a:rPr lang="en-US" b="1" u="sng" dirty="0" smtClean="0">
                <a:latin typeface="Franklin Gothic Book" panose="020B0503020102020204" pitchFamily="34" charset="0"/>
              </a:rPr>
              <a:t>Health and Medical Sciences Academy (HMSA)</a:t>
            </a:r>
          </a:p>
          <a:p>
            <a:r>
              <a:rPr lang="en-US" dirty="0" smtClean="0">
                <a:latin typeface="Franklin Gothic Book" panose="020B0503020102020204" pitchFamily="34" charset="0"/>
              </a:rPr>
              <a:t>Monticello High School</a:t>
            </a:r>
          </a:p>
          <a:p>
            <a:r>
              <a:rPr lang="en-US" dirty="0" smtClean="0">
                <a:latin typeface="Franklin Gothic Book" panose="020B0503020102020204" pitchFamily="34" charset="0"/>
              </a:rPr>
              <a:t>Opened: 2012</a:t>
            </a:r>
          </a:p>
          <a:p>
            <a:r>
              <a:rPr lang="en-US" dirty="0" smtClean="0">
                <a:latin typeface="Franklin Gothic Book" panose="020B0503020102020204" pitchFamily="34" charset="0"/>
              </a:rPr>
              <a:t>Current Enrollment: 163</a:t>
            </a:r>
          </a:p>
          <a:p>
            <a:endParaRPr lang="en-US" dirty="0">
              <a:latin typeface="Franklin Gothic Book" panose="020B0503020102020204" pitchFamily="34" charset="0"/>
            </a:endParaRPr>
          </a:p>
          <a:p>
            <a:r>
              <a:rPr lang="en-US" b="1" u="sng" dirty="0" smtClean="0">
                <a:latin typeface="Franklin Gothic Book" panose="020B0503020102020204" pitchFamily="34" charset="0"/>
              </a:rPr>
              <a:t>Environmental Studies Academy (ESA)</a:t>
            </a:r>
          </a:p>
          <a:p>
            <a:r>
              <a:rPr lang="en-US" dirty="0" smtClean="0">
                <a:latin typeface="Franklin Gothic Book" panose="020B0503020102020204" pitchFamily="34" charset="0"/>
              </a:rPr>
              <a:t>Western Albemarle High School</a:t>
            </a:r>
          </a:p>
          <a:p>
            <a:r>
              <a:rPr lang="en-US" dirty="0" smtClean="0">
                <a:latin typeface="Franklin Gothic Book" panose="020B0503020102020204" pitchFamily="34" charset="0"/>
              </a:rPr>
              <a:t>Opened: 2014</a:t>
            </a:r>
          </a:p>
          <a:p>
            <a:r>
              <a:rPr lang="en-US" dirty="0" smtClean="0">
                <a:latin typeface="Franklin Gothic Book" panose="020B0503020102020204" pitchFamily="34" charset="0"/>
              </a:rPr>
              <a:t>Current Enrollment: 132</a:t>
            </a:r>
          </a:p>
          <a:p>
            <a:endParaRPr lang="en-US" dirty="0">
              <a:latin typeface="Franklin Gothic Book" panose="020B0503020102020204" pitchFamily="34" charset="0"/>
            </a:endParaRPr>
          </a:p>
        </p:txBody>
      </p:sp>
    </p:spTree>
    <p:extLst>
      <p:ext uri="{BB962C8B-B14F-4D97-AF65-F5344CB8AC3E}">
        <p14:creationId xmlns:p14="http://schemas.microsoft.com/office/powerpoint/2010/main" val="3617955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Academy Enrollment</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173929063"/>
              </p:ext>
            </p:extLst>
          </p:nvPr>
        </p:nvGraphicFramePr>
        <p:xfrm>
          <a:off x="770467" y="1905000"/>
          <a:ext cx="7628466" cy="45571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1401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0" y="355600"/>
            <a:ext cx="9142460" cy="5915709"/>
          </a:xfrm>
          <a:prstGeom prst="rect">
            <a:avLst/>
          </a:prstGeom>
        </p:spPr>
      </p:pic>
    </p:spTree>
    <p:extLst>
      <p:ext uri="{BB962C8B-B14F-4D97-AF65-F5344CB8AC3E}">
        <p14:creationId xmlns:p14="http://schemas.microsoft.com/office/powerpoint/2010/main" val="2819563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79" y="508000"/>
            <a:ext cx="8972353" cy="5805640"/>
          </a:xfrm>
          <a:prstGeom prst="rect">
            <a:avLst/>
          </a:prstGeom>
        </p:spPr>
      </p:pic>
    </p:spTree>
    <p:extLst>
      <p:ext uri="{BB962C8B-B14F-4D97-AF65-F5344CB8AC3E}">
        <p14:creationId xmlns:p14="http://schemas.microsoft.com/office/powerpoint/2010/main" val="2555636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Academy enrollment by district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7612331"/>
              </p:ext>
            </p:extLst>
          </p:nvPr>
        </p:nvGraphicFramePr>
        <p:xfrm>
          <a:off x="685800" y="2120899"/>
          <a:ext cx="7772400" cy="2774657"/>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1013354">
                <a:tc>
                  <a:txBody>
                    <a:bodyPr/>
                    <a:lstStyle/>
                    <a:p>
                      <a:pPr algn="ctr"/>
                      <a:r>
                        <a:rPr lang="en-US" dirty="0" smtClean="0">
                          <a:latin typeface="Franklin Gothic Book" panose="020B0503020102020204" pitchFamily="34" charset="0"/>
                        </a:rPr>
                        <a:t>Academy</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Total</a:t>
                      </a:r>
                    </a:p>
                    <a:p>
                      <a:pPr algn="ctr"/>
                      <a:r>
                        <a:rPr lang="en-US" dirty="0" smtClean="0">
                          <a:latin typeface="Franklin Gothic Book" panose="020B0503020102020204" pitchFamily="34" charset="0"/>
                        </a:rPr>
                        <a:t>Enrollment</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Albemarle</a:t>
                      </a:r>
                    </a:p>
                    <a:p>
                      <a:pPr algn="ctr"/>
                      <a:r>
                        <a:rPr lang="en-US" dirty="0" smtClean="0">
                          <a:latin typeface="Franklin Gothic Book" panose="020B0503020102020204" pitchFamily="34" charset="0"/>
                        </a:rPr>
                        <a:t>District</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Western</a:t>
                      </a:r>
                    </a:p>
                    <a:p>
                      <a:pPr algn="ctr"/>
                      <a:r>
                        <a:rPr lang="en-US" dirty="0" smtClean="0">
                          <a:latin typeface="Franklin Gothic Book" panose="020B0503020102020204" pitchFamily="34" charset="0"/>
                        </a:rPr>
                        <a:t>District</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Monticello</a:t>
                      </a:r>
                    </a:p>
                    <a:p>
                      <a:pPr algn="ctr"/>
                      <a:r>
                        <a:rPr lang="en-US" dirty="0" smtClean="0">
                          <a:latin typeface="Franklin Gothic Book" panose="020B0503020102020204" pitchFamily="34" charset="0"/>
                        </a:rPr>
                        <a:t>District</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Home District %</a:t>
                      </a:r>
                      <a:endParaRPr lang="en-US" dirty="0">
                        <a:latin typeface="Franklin Gothic Book" panose="020B0503020102020204" pitchFamily="34" charset="0"/>
                      </a:endParaRPr>
                    </a:p>
                  </a:txBody>
                  <a:tcPr marL="90115" marR="90115" anchor="ctr"/>
                </a:tc>
                <a:extLst>
                  <a:ext uri="{0D108BD9-81ED-4DB2-BD59-A6C34878D82A}">
                    <a16:rowId xmlns:a16="http://schemas.microsoft.com/office/drawing/2014/main" val="10000"/>
                  </a:ext>
                </a:extLst>
              </a:tr>
              <a:tr h="587101">
                <a:tc>
                  <a:txBody>
                    <a:bodyPr/>
                    <a:lstStyle/>
                    <a:p>
                      <a:pPr algn="ctr"/>
                      <a:r>
                        <a:rPr lang="en-US" b="1" dirty="0" smtClean="0">
                          <a:latin typeface="Franklin Gothic Book" panose="020B0503020102020204" pitchFamily="34" charset="0"/>
                        </a:rPr>
                        <a:t>MESA</a:t>
                      </a:r>
                    </a:p>
                  </a:txBody>
                  <a:tcPr marL="90115" marR="90115" anchor="ctr"/>
                </a:tc>
                <a:tc>
                  <a:txBody>
                    <a:bodyPr/>
                    <a:lstStyle/>
                    <a:p>
                      <a:pPr algn="ctr"/>
                      <a:r>
                        <a:rPr lang="en-US" dirty="0" smtClean="0">
                          <a:latin typeface="Franklin Gothic Book" panose="020B0503020102020204" pitchFamily="34" charset="0"/>
                        </a:rPr>
                        <a:t>261</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203</a:t>
                      </a:r>
                      <a:endParaRPr lang="en-US" dirty="0">
                        <a:latin typeface="Franklin Gothic Book" panose="020B0503020102020204" pitchFamily="34" charset="0"/>
                      </a:endParaRPr>
                    </a:p>
                  </a:txBody>
                  <a:tcPr marL="90115" marR="90115" anchor="ctr">
                    <a:solidFill>
                      <a:schemeClr val="bg1">
                        <a:lumMod val="85000"/>
                      </a:schemeClr>
                    </a:solidFill>
                  </a:tcPr>
                </a:tc>
                <a:tc>
                  <a:txBody>
                    <a:bodyPr/>
                    <a:lstStyle/>
                    <a:p>
                      <a:pPr algn="ctr"/>
                      <a:r>
                        <a:rPr lang="en-US" dirty="0" smtClean="0">
                          <a:latin typeface="Franklin Gothic Book" panose="020B0503020102020204" pitchFamily="34" charset="0"/>
                        </a:rPr>
                        <a:t>36</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22</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78%</a:t>
                      </a:r>
                      <a:endParaRPr lang="en-US" dirty="0">
                        <a:latin typeface="Franklin Gothic Book" panose="020B0503020102020204" pitchFamily="34" charset="0"/>
                      </a:endParaRPr>
                    </a:p>
                  </a:txBody>
                  <a:tcPr marL="90115" marR="90115" anchor="ctr"/>
                </a:tc>
                <a:extLst>
                  <a:ext uri="{0D108BD9-81ED-4DB2-BD59-A6C34878D82A}">
                    <a16:rowId xmlns:a16="http://schemas.microsoft.com/office/drawing/2014/main" val="10001"/>
                  </a:ext>
                </a:extLst>
              </a:tr>
              <a:tr h="587101">
                <a:tc>
                  <a:txBody>
                    <a:bodyPr/>
                    <a:lstStyle/>
                    <a:p>
                      <a:pPr algn="ctr"/>
                      <a:r>
                        <a:rPr lang="en-US" b="1" dirty="0" smtClean="0">
                          <a:latin typeface="Franklin Gothic Book" panose="020B0503020102020204" pitchFamily="34" charset="0"/>
                        </a:rPr>
                        <a:t>ESA</a:t>
                      </a:r>
                      <a:endParaRPr lang="en-US" b="1"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132</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6</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120</a:t>
                      </a:r>
                      <a:endParaRPr lang="en-US" dirty="0">
                        <a:latin typeface="Franklin Gothic Book" panose="020B0503020102020204" pitchFamily="34" charset="0"/>
                      </a:endParaRPr>
                    </a:p>
                  </a:txBody>
                  <a:tcPr marL="90115" marR="90115" anchor="ctr">
                    <a:solidFill>
                      <a:schemeClr val="bg1">
                        <a:lumMod val="85000"/>
                      </a:schemeClr>
                    </a:solidFill>
                  </a:tcPr>
                </a:tc>
                <a:tc>
                  <a:txBody>
                    <a:bodyPr/>
                    <a:lstStyle/>
                    <a:p>
                      <a:pPr algn="ctr"/>
                      <a:r>
                        <a:rPr lang="en-US" dirty="0" smtClean="0">
                          <a:latin typeface="Franklin Gothic Book" panose="020B0503020102020204" pitchFamily="34" charset="0"/>
                        </a:rPr>
                        <a:t>6</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91%</a:t>
                      </a:r>
                      <a:endParaRPr lang="en-US" dirty="0">
                        <a:latin typeface="Franklin Gothic Book" panose="020B0503020102020204" pitchFamily="34" charset="0"/>
                      </a:endParaRPr>
                    </a:p>
                  </a:txBody>
                  <a:tcPr marL="90115" marR="90115" anchor="ctr"/>
                </a:tc>
                <a:extLst>
                  <a:ext uri="{0D108BD9-81ED-4DB2-BD59-A6C34878D82A}">
                    <a16:rowId xmlns:a16="http://schemas.microsoft.com/office/drawing/2014/main" val="10002"/>
                  </a:ext>
                </a:extLst>
              </a:tr>
              <a:tr h="587101">
                <a:tc>
                  <a:txBody>
                    <a:bodyPr/>
                    <a:lstStyle/>
                    <a:p>
                      <a:pPr algn="ctr"/>
                      <a:r>
                        <a:rPr lang="en-US" b="1" dirty="0" smtClean="0">
                          <a:latin typeface="Franklin Gothic Book" panose="020B0503020102020204" pitchFamily="34" charset="0"/>
                        </a:rPr>
                        <a:t>HMSA</a:t>
                      </a:r>
                      <a:endParaRPr lang="en-US" b="1"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163</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27</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16</a:t>
                      </a:r>
                      <a:endParaRPr lang="en-US" dirty="0">
                        <a:latin typeface="Franklin Gothic Book" panose="020B0503020102020204" pitchFamily="34" charset="0"/>
                      </a:endParaRPr>
                    </a:p>
                  </a:txBody>
                  <a:tcPr marL="90115" marR="90115" anchor="ctr"/>
                </a:tc>
                <a:tc>
                  <a:txBody>
                    <a:bodyPr/>
                    <a:lstStyle/>
                    <a:p>
                      <a:pPr algn="ctr"/>
                      <a:r>
                        <a:rPr lang="en-US" dirty="0" smtClean="0">
                          <a:latin typeface="Franklin Gothic Book" panose="020B0503020102020204" pitchFamily="34" charset="0"/>
                        </a:rPr>
                        <a:t>120</a:t>
                      </a:r>
                      <a:endParaRPr lang="en-US" dirty="0">
                        <a:latin typeface="Franklin Gothic Book" panose="020B0503020102020204" pitchFamily="34" charset="0"/>
                      </a:endParaRPr>
                    </a:p>
                  </a:txBody>
                  <a:tcPr marL="90115" marR="90115" anchor="ctr">
                    <a:solidFill>
                      <a:schemeClr val="bg1">
                        <a:lumMod val="85000"/>
                      </a:schemeClr>
                    </a:solidFill>
                  </a:tcPr>
                </a:tc>
                <a:tc>
                  <a:txBody>
                    <a:bodyPr/>
                    <a:lstStyle/>
                    <a:p>
                      <a:pPr algn="ctr"/>
                      <a:r>
                        <a:rPr lang="en-US" dirty="0" smtClean="0">
                          <a:latin typeface="Franklin Gothic Book" panose="020B0503020102020204" pitchFamily="34" charset="0"/>
                        </a:rPr>
                        <a:t>74%</a:t>
                      </a:r>
                      <a:endParaRPr lang="en-US" dirty="0">
                        <a:latin typeface="Franklin Gothic Book" panose="020B0503020102020204" pitchFamily="34" charset="0"/>
                      </a:endParaRPr>
                    </a:p>
                  </a:txBody>
                  <a:tcPr marL="90115" marR="90115" anchor="ctr"/>
                </a:tc>
                <a:extLst>
                  <a:ext uri="{0D108BD9-81ED-4DB2-BD59-A6C34878D82A}">
                    <a16:rowId xmlns:a16="http://schemas.microsoft.com/office/drawing/2014/main" val="10003"/>
                  </a:ext>
                </a:extLst>
              </a:tr>
            </a:tbl>
          </a:graphicData>
        </a:graphic>
      </p:graphicFrame>
      <p:sp>
        <p:nvSpPr>
          <p:cNvPr id="5" name="Rectangle 4"/>
          <p:cNvSpPr/>
          <p:nvPr/>
        </p:nvSpPr>
        <p:spPr>
          <a:xfrm>
            <a:off x="7274506" y="6301624"/>
            <a:ext cx="1169895" cy="268941"/>
          </a:xfrm>
          <a:prstGeom prst="rect">
            <a:avLst/>
          </a:prstGeom>
          <a:solidFill>
            <a:schemeClr val="bg1">
              <a:lumMod val="8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7247612" y="6274730"/>
            <a:ext cx="1210588" cy="307777"/>
          </a:xfrm>
          <a:prstGeom prst="rect">
            <a:avLst/>
          </a:prstGeom>
          <a:noFill/>
        </p:spPr>
        <p:txBody>
          <a:bodyPr wrap="none" rtlCol="0">
            <a:spAutoFit/>
          </a:bodyPr>
          <a:lstStyle/>
          <a:p>
            <a:r>
              <a:rPr lang="en-US" sz="1400" dirty="0" smtClean="0">
                <a:latin typeface="Franklin Gothic Book" panose="020B0503020102020204" pitchFamily="34" charset="0"/>
              </a:rPr>
              <a:t>Home District</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1781554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Survey</a:t>
            </a:r>
            <a:endParaRPr lang="en-US" dirty="0"/>
          </a:p>
        </p:txBody>
      </p:sp>
      <p:sp>
        <p:nvSpPr>
          <p:cNvPr id="3" name="Content Placeholder 2"/>
          <p:cNvSpPr>
            <a:spLocks noGrp="1"/>
          </p:cNvSpPr>
          <p:nvPr>
            <p:ph idx="1"/>
          </p:nvPr>
        </p:nvSpPr>
        <p:spPr/>
        <p:txBody>
          <a:bodyPr/>
          <a:lstStyle/>
          <a:p>
            <a:r>
              <a:rPr lang="en-US" dirty="0"/>
              <a:t> </a:t>
            </a:r>
            <a:r>
              <a:rPr lang="en-US" dirty="0" smtClean="0"/>
              <a:t>“</a:t>
            </a:r>
            <a:r>
              <a:rPr lang="en-US" dirty="0" smtClean="0">
                <a:latin typeface="Franklin Gothic Book" panose="020B0503020102020204" pitchFamily="34" charset="0"/>
              </a:rPr>
              <a:t>If </a:t>
            </a:r>
            <a:r>
              <a:rPr lang="en-US" dirty="0">
                <a:latin typeface="Franklin Gothic Book" panose="020B0503020102020204" pitchFamily="34" charset="0"/>
              </a:rPr>
              <a:t>you are provided free transportation next year to an academy, center, or charter school of your choice, which would be your top choice? You may choose any one, including the one at the high school you are designated to attend</a:t>
            </a:r>
            <a:r>
              <a:rPr lang="en-US" dirty="0" smtClean="0">
                <a:latin typeface="Franklin Gothic Book" panose="020B0503020102020204" pitchFamily="34" charset="0"/>
              </a:rPr>
              <a:t>.”</a:t>
            </a:r>
          </a:p>
          <a:p>
            <a:r>
              <a:rPr lang="en-US" dirty="0" smtClean="0">
                <a:latin typeface="Franklin Gothic Book" panose="020B0503020102020204" pitchFamily="34" charset="0"/>
              </a:rPr>
              <a:t> </a:t>
            </a:r>
            <a:r>
              <a:rPr lang="en-US" dirty="0">
                <a:latin typeface="Franklin Gothic Book" panose="020B0503020102020204" pitchFamily="34" charset="0"/>
              </a:rPr>
              <a:t>382 Responses from 8</a:t>
            </a:r>
            <a:r>
              <a:rPr lang="en-US" baseline="30000" dirty="0">
                <a:latin typeface="Franklin Gothic Book" panose="020B0503020102020204" pitchFamily="34" charset="0"/>
              </a:rPr>
              <a:t>th</a:t>
            </a:r>
            <a:r>
              <a:rPr lang="en-US" dirty="0">
                <a:latin typeface="Franklin Gothic Book" panose="020B0503020102020204" pitchFamily="34" charset="0"/>
              </a:rPr>
              <a:t> Graders on November 8, 2017.</a:t>
            </a:r>
          </a:p>
        </p:txBody>
      </p:sp>
    </p:spTree>
    <p:extLst>
      <p:ext uri="{BB962C8B-B14F-4D97-AF65-F5344CB8AC3E}">
        <p14:creationId xmlns:p14="http://schemas.microsoft.com/office/powerpoint/2010/main" val="1915724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Survey (cont.)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6016825"/>
              </p:ext>
            </p:extLst>
          </p:nvPr>
        </p:nvGraphicFramePr>
        <p:xfrm>
          <a:off x="793374" y="2076765"/>
          <a:ext cx="7664827" cy="3777390"/>
        </p:xfrm>
        <a:graphic>
          <a:graphicData uri="http://schemas.openxmlformats.org/drawingml/2006/table">
            <a:tbl>
              <a:tblPr firstRow="1" firstCol="1">
                <a:tableStyleId>{5C22544A-7EE6-4342-B048-85BDC9FD1C3A}</a:tableStyleId>
              </a:tblPr>
              <a:tblGrid>
                <a:gridCol w="1915744">
                  <a:extLst>
                    <a:ext uri="{9D8B030D-6E8A-4147-A177-3AD203B41FA5}">
                      <a16:colId xmlns:a16="http://schemas.microsoft.com/office/drawing/2014/main" val="20000"/>
                    </a:ext>
                  </a:extLst>
                </a:gridCol>
                <a:gridCol w="1916361">
                  <a:extLst>
                    <a:ext uri="{9D8B030D-6E8A-4147-A177-3AD203B41FA5}">
                      <a16:colId xmlns:a16="http://schemas.microsoft.com/office/drawing/2014/main" val="20001"/>
                    </a:ext>
                  </a:extLst>
                </a:gridCol>
                <a:gridCol w="1916361">
                  <a:extLst>
                    <a:ext uri="{9D8B030D-6E8A-4147-A177-3AD203B41FA5}">
                      <a16:colId xmlns:a16="http://schemas.microsoft.com/office/drawing/2014/main" val="20002"/>
                    </a:ext>
                  </a:extLst>
                </a:gridCol>
                <a:gridCol w="1916361">
                  <a:extLst>
                    <a:ext uri="{9D8B030D-6E8A-4147-A177-3AD203B41FA5}">
                      <a16:colId xmlns:a16="http://schemas.microsoft.com/office/drawing/2014/main" val="20003"/>
                    </a:ext>
                  </a:extLst>
                </a:gridCol>
              </a:tblGrid>
              <a:tr h="461250">
                <a:tc>
                  <a:txBody>
                    <a:bodyPr/>
                    <a:lstStyle/>
                    <a:p>
                      <a:pPr marL="0" marR="0" algn="ctr">
                        <a:lnSpc>
                          <a:spcPct val="107000"/>
                        </a:lnSpc>
                        <a:spcBef>
                          <a:spcPts val="0"/>
                        </a:spcBef>
                        <a:spcAft>
                          <a:spcPts val="0"/>
                        </a:spcAft>
                      </a:pPr>
                      <a:r>
                        <a:rPr lang="en-US" sz="1600" dirty="0">
                          <a:effectLst/>
                          <a:latin typeface="Franklin Gothic Book" panose="020B0503020102020204" pitchFamily="34" charset="0"/>
                        </a:rPr>
                        <a:t>Middle School</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Franklin Gothic Book" panose="020B0503020102020204" pitchFamily="34" charset="0"/>
                        </a:rPr>
                        <a:t>MESA</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Franklin Gothic Book" panose="020B0503020102020204" pitchFamily="34" charset="0"/>
                          <a:ea typeface="Calibri" panose="020F0502020204030204" pitchFamily="34" charset="0"/>
                          <a:cs typeface="Times New Roman" panose="02020603050405020304" pitchFamily="18" charset="0"/>
                        </a:rPr>
                        <a:t>HMSA</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smtClean="0">
                          <a:effectLst/>
                          <a:latin typeface="Franklin Gothic Book" panose="020B0503020102020204" pitchFamily="34" charset="0"/>
                          <a:ea typeface="Calibri" panose="020F0502020204030204" pitchFamily="34" charset="0"/>
                          <a:cs typeface="Times New Roman" panose="02020603050405020304" pitchFamily="18" charset="0"/>
                        </a:rPr>
                        <a:t>ESA</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61250">
                <a:tc>
                  <a:txBody>
                    <a:bodyPr/>
                    <a:lstStyle/>
                    <a:p>
                      <a:pPr marL="0" marR="0" algn="ctr">
                        <a:lnSpc>
                          <a:spcPct val="107000"/>
                        </a:lnSpc>
                        <a:spcBef>
                          <a:spcPts val="0"/>
                        </a:spcBef>
                        <a:spcAft>
                          <a:spcPts val="0"/>
                        </a:spcAft>
                      </a:pPr>
                      <a:r>
                        <a:rPr lang="en-US" sz="1600">
                          <a:effectLst/>
                          <a:latin typeface="Franklin Gothic Book" panose="020B0503020102020204" pitchFamily="34" charset="0"/>
                        </a:rPr>
                        <a:t>Burley to AHS</a:t>
                      </a:r>
                      <a:endParaRPr lang="en-US" sz="16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rPr>
                        <a:t>3</a:t>
                      </a:r>
                      <a:endParaRPr lang="en-US" sz="18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3</a:t>
                      </a: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3</a:t>
                      </a:r>
                    </a:p>
                  </a:txBody>
                  <a:tcPr marL="68580" marR="68580" marT="0" marB="0" anchor="ctr">
                    <a:solidFill>
                      <a:schemeClr val="bg2">
                        <a:lumMod val="75000"/>
                      </a:schemeClr>
                    </a:solidFill>
                  </a:tcPr>
                </a:tc>
                <a:extLst>
                  <a:ext uri="{0D108BD9-81ED-4DB2-BD59-A6C34878D82A}">
                    <a16:rowId xmlns:a16="http://schemas.microsoft.com/office/drawing/2014/main" val="10001"/>
                  </a:ext>
                </a:extLst>
              </a:tr>
              <a:tr h="548640">
                <a:tc>
                  <a:txBody>
                    <a:bodyPr/>
                    <a:lstStyle/>
                    <a:p>
                      <a:pPr marL="0" marR="0" algn="ctr">
                        <a:lnSpc>
                          <a:spcPct val="107000"/>
                        </a:lnSpc>
                        <a:spcBef>
                          <a:spcPts val="0"/>
                        </a:spcBef>
                        <a:spcAft>
                          <a:spcPts val="0"/>
                        </a:spcAft>
                      </a:pPr>
                      <a:r>
                        <a:rPr lang="en-US" sz="1600" dirty="0">
                          <a:effectLst/>
                          <a:latin typeface="Franklin Gothic Book" panose="020B0503020102020204" pitchFamily="34" charset="0"/>
                        </a:rPr>
                        <a:t>Burley to </a:t>
                      </a:r>
                      <a:r>
                        <a:rPr lang="en-US" sz="1600" dirty="0" err="1">
                          <a:effectLst/>
                          <a:latin typeface="Franklin Gothic Book" panose="020B0503020102020204" pitchFamily="34" charset="0"/>
                        </a:rPr>
                        <a:t>MoHS</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rPr>
                        <a:t>8</a:t>
                      </a:r>
                      <a:endParaRPr lang="en-US" sz="18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ea typeface="Calibri" panose="020F0502020204030204" pitchFamily="34" charset="0"/>
                          <a:cs typeface="Times New Roman" panose="02020603050405020304" pitchFamily="18" charset="0"/>
                        </a:rPr>
                        <a:t>3</a:t>
                      </a: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0</a:t>
                      </a:r>
                    </a:p>
                  </a:txBody>
                  <a:tcPr marL="68580" marR="68580" marT="0" marB="0" anchor="ctr"/>
                </a:tc>
                <a:extLst>
                  <a:ext uri="{0D108BD9-81ED-4DB2-BD59-A6C34878D82A}">
                    <a16:rowId xmlns:a16="http://schemas.microsoft.com/office/drawing/2014/main" val="10002"/>
                  </a:ext>
                </a:extLst>
              </a:tr>
              <a:tr h="461250">
                <a:tc>
                  <a:txBody>
                    <a:bodyPr/>
                    <a:lstStyle/>
                    <a:p>
                      <a:pPr marL="0" marR="0" algn="ctr">
                        <a:lnSpc>
                          <a:spcPct val="107000"/>
                        </a:lnSpc>
                        <a:spcBef>
                          <a:spcPts val="0"/>
                        </a:spcBef>
                        <a:spcAft>
                          <a:spcPts val="0"/>
                        </a:spcAft>
                      </a:pPr>
                      <a:r>
                        <a:rPr lang="en-US" sz="1600" dirty="0" smtClean="0">
                          <a:effectLst/>
                          <a:latin typeface="Franklin Gothic Book" panose="020B0503020102020204" pitchFamily="34" charset="0"/>
                        </a:rPr>
                        <a:t>CPCS</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rPr>
                        <a:t>0</a:t>
                      </a:r>
                      <a:endParaRPr lang="en-US" sz="18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ea typeface="Calibri" panose="020F0502020204030204" pitchFamily="34" charset="0"/>
                          <a:cs typeface="Times New Roman" panose="02020603050405020304" pitchFamily="18" charset="0"/>
                        </a:rPr>
                        <a:t>0</a:t>
                      </a:r>
                    </a:p>
                  </a:txBody>
                  <a:tcPr marL="68580" marR="68580" marT="0" marB="0" anchor="ct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ea typeface="Calibri" panose="020F0502020204030204" pitchFamily="34" charset="0"/>
                          <a:cs typeface="Times New Roman" panose="02020603050405020304" pitchFamily="18" charset="0"/>
                        </a:rPr>
                        <a:t>0</a:t>
                      </a:r>
                    </a:p>
                  </a:txBody>
                  <a:tcPr marL="68580" marR="68580" marT="0" marB="0" anchor="ctr"/>
                </a:tc>
                <a:extLst>
                  <a:ext uri="{0D108BD9-81ED-4DB2-BD59-A6C34878D82A}">
                    <a16:rowId xmlns:a16="http://schemas.microsoft.com/office/drawing/2014/main" val="10003"/>
                  </a:ext>
                </a:extLst>
              </a:tr>
              <a:tr h="461250">
                <a:tc>
                  <a:txBody>
                    <a:bodyPr/>
                    <a:lstStyle/>
                    <a:p>
                      <a:pPr marL="0" marR="0" algn="ctr">
                        <a:lnSpc>
                          <a:spcPct val="107000"/>
                        </a:lnSpc>
                        <a:spcBef>
                          <a:spcPts val="0"/>
                        </a:spcBef>
                        <a:spcAft>
                          <a:spcPts val="0"/>
                        </a:spcAft>
                      </a:pPr>
                      <a:r>
                        <a:rPr lang="en-US" sz="1600">
                          <a:effectLst/>
                          <a:latin typeface="Franklin Gothic Book" panose="020B0503020102020204" pitchFamily="34" charset="0"/>
                        </a:rPr>
                        <a:t>Henley</a:t>
                      </a:r>
                      <a:endParaRPr lang="en-US" sz="16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rPr>
                        <a:t>14</a:t>
                      </a:r>
                      <a:endParaRPr lang="en-US" sz="18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12</a:t>
                      </a: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ea typeface="Calibri" panose="020F0502020204030204" pitchFamily="34" charset="0"/>
                          <a:cs typeface="Times New Roman" panose="02020603050405020304" pitchFamily="18" charset="0"/>
                        </a:rPr>
                        <a:t>17</a:t>
                      </a:r>
                    </a:p>
                  </a:txBody>
                  <a:tcPr marL="68580" marR="68580" marT="0" marB="0" anchor="ctr"/>
                </a:tc>
                <a:extLst>
                  <a:ext uri="{0D108BD9-81ED-4DB2-BD59-A6C34878D82A}">
                    <a16:rowId xmlns:a16="http://schemas.microsoft.com/office/drawing/2014/main" val="10004"/>
                  </a:ext>
                </a:extLst>
              </a:tr>
              <a:tr h="461250">
                <a:tc>
                  <a:txBody>
                    <a:bodyPr/>
                    <a:lstStyle/>
                    <a:p>
                      <a:pPr marL="0" marR="0" algn="ctr">
                        <a:lnSpc>
                          <a:spcPct val="107000"/>
                        </a:lnSpc>
                        <a:spcBef>
                          <a:spcPts val="0"/>
                        </a:spcBef>
                        <a:spcAft>
                          <a:spcPts val="0"/>
                        </a:spcAft>
                      </a:pPr>
                      <a:r>
                        <a:rPr lang="en-US" sz="1600">
                          <a:effectLst/>
                          <a:latin typeface="Franklin Gothic Book" panose="020B0503020102020204" pitchFamily="34" charset="0"/>
                        </a:rPr>
                        <a:t>Jouett</a:t>
                      </a:r>
                      <a:endParaRPr lang="en-US" sz="16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rPr>
                        <a:t>18</a:t>
                      </a:r>
                      <a:endParaRPr lang="en-US" sz="18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6</a:t>
                      </a: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5</a:t>
                      </a:r>
                    </a:p>
                  </a:txBody>
                  <a:tcPr marL="68580" marR="68580" marT="0" marB="0" anchor="ctr">
                    <a:solidFill>
                      <a:schemeClr val="bg2">
                        <a:lumMod val="75000"/>
                      </a:schemeClr>
                    </a:solidFill>
                  </a:tcPr>
                </a:tc>
                <a:extLst>
                  <a:ext uri="{0D108BD9-81ED-4DB2-BD59-A6C34878D82A}">
                    <a16:rowId xmlns:a16="http://schemas.microsoft.com/office/drawing/2014/main" val="10005"/>
                  </a:ext>
                </a:extLst>
              </a:tr>
              <a:tr h="461250">
                <a:tc>
                  <a:txBody>
                    <a:bodyPr/>
                    <a:lstStyle/>
                    <a:p>
                      <a:pPr marL="0" marR="0" algn="ctr">
                        <a:lnSpc>
                          <a:spcPct val="107000"/>
                        </a:lnSpc>
                        <a:spcBef>
                          <a:spcPts val="0"/>
                        </a:spcBef>
                        <a:spcAft>
                          <a:spcPts val="0"/>
                        </a:spcAft>
                      </a:pPr>
                      <a:r>
                        <a:rPr lang="en-US" sz="1600" dirty="0">
                          <a:effectLst/>
                          <a:latin typeface="Franklin Gothic Book" panose="020B0503020102020204" pitchFamily="34" charset="0"/>
                        </a:rPr>
                        <a:t>Sutherland</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latin typeface="Franklin Gothic Book" panose="020B0503020102020204" pitchFamily="34" charset="0"/>
                        </a:rPr>
                        <a:t>60</a:t>
                      </a:r>
                      <a:endParaRPr lang="en-US" sz="18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20</a:t>
                      </a: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6</a:t>
                      </a:r>
                    </a:p>
                  </a:txBody>
                  <a:tcPr marL="68580" marR="68580" marT="0" marB="0" anchor="ctr">
                    <a:solidFill>
                      <a:schemeClr val="bg2">
                        <a:lumMod val="75000"/>
                      </a:schemeClr>
                    </a:solidFill>
                  </a:tcPr>
                </a:tc>
                <a:extLst>
                  <a:ext uri="{0D108BD9-81ED-4DB2-BD59-A6C34878D82A}">
                    <a16:rowId xmlns:a16="http://schemas.microsoft.com/office/drawing/2014/main" val="10006"/>
                  </a:ext>
                </a:extLst>
              </a:tr>
              <a:tr h="461250">
                <a:tc>
                  <a:txBody>
                    <a:bodyPr/>
                    <a:lstStyle/>
                    <a:p>
                      <a:pPr marL="0" marR="0" algn="ctr">
                        <a:lnSpc>
                          <a:spcPct val="107000"/>
                        </a:lnSpc>
                        <a:spcBef>
                          <a:spcPts val="0"/>
                        </a:spcBef>
                        <a:spcAft>
                          <a:spcPts val="0"/>
                        </a:spcAft>
                      </a:pPr>
                      <a:r>
                        <a:rPr lang="en-US" sz="1600" dirty="0">
                          <a:effectLst/>
                          <a:latin typeface="Franklin Gothic Book" panose="020B0503020102020204" pitchFamily="34" charset="0"/>
                        </a:rPr>
                        <a:t>Walton </a:t>
                      </a:r>
                      <a:endParaRPr lang="en-US"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rPr>
                        <a:t>11</a:t>
                      </a:r>
                      <a:endParaRPr lang="en-US" sz="18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75000"/>
                      </a:schemeClr>
                    </a:solidFill>
                  </a:tcP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12</a:t>
                      </a:r>
                    </a:p>
                  </a:txBody>
                  <a:tcPr marL="68580" marR="68580" marT="0" marB="0" anchor="ctr"/>
                </a:tc>
                <a:tc>
                  <a:txBody>
                    <a:bodyPr/>
                    <a:lstStyle/>
                    <a:p>
                      <a:pPr marL="0" marR="0" algn="ctr">
                        <a:lnSpc>
                          <a:spcPct val="107000"/>
                        </a:lnSpc>
                        <a:spcBef>
                          <a:spcPts val="0"/>
                        </a:spcBef>
                        <a:spcAft>
                          <a:spcPts val="0"/>
                        </a:spcAft>
                      </a:pPr>
                      <a:r>
                        <a:rPr lang="en-US" sz="1800" dirty="0">
                          <a:effectLst/>
                          <a:latin typeface="Franklin Gothic Book" panose="020B0503020102020204" pitchFamily="34" charset="0"/>
                          <a:ea typeface="Calibri" panose="020F0502020204030204" pitchFamily="34" charset="0"/>
                          <a:cs typeface="Times New Roman" panose="02020603050405020304" pitchFamily="18" charset="0"/>
                        </a:rPr>
                        <a:t>6</a:t>
                      </a:r>
                    </a:p>
                  </a:txBody>
                  <a:tcPr marL="68580" marR="68580" marT="0" marB="0" anchor="ctr">
                    <a:solidFill>
                      <a:schemeClr val="bg2">
                        <a:lumMod val="75000"/>
                      </a:schemeClr>
                    </a:solidFill>
                  </a:tcPr>
                </a:tc>
                <a:extLst>
                  <a:ext uri="{0D108BD9-81ED-4DB2-BD59-A6C34878D82A}">
                    <a16:rowId xmlns:a16="http://schemas.microsoft.com/office/drawing/2014/main" val="10007"/>
                  </a:ext>
                </a:extLst>
              </a:tr>
            </a:tbl>
          </a:graphicData>
        </a:graphic>
      </p:graphicFrame>
      <p:sp>
        <p:nvSpPr>
          <p:cNvPr id="6" name="Rectangle 5"/>
          <p:cNvSpPr/>
          <p:nvPr/>
        </p:nvSpPr>
        <p:spPr>
          <a:xfrm>
            <a:off x="6952129" y="6348517"/>
            <a:ext cx="1169895" cy="268941"/>
          </a:xfrm>
          <a:prstGeom prst="rect">
            <a:avLst/>
          </a:prstGeom>
          <a:solidFill>
            <a:schemeClr val="bg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p:cNvSpPr txBox="1"/>
          <p:nvPr/>
        </p:nvSpPr>
        <p:spPr>
          <a:xfrm>
            <a:off x="6940556" y="6323128"/>
            <a:ext cx="1221809" cy="307777"/>
          </a:xfrm>
          <a:prstGeom prst="rect">
            <a:avLst/>
          </a:prstGeom>
          <a:noFill/>
        </p:spPr>
        <p:txBody>
          <a:bodyPr wrap="none" rtlCol="0">
            <a:spAutoFit/>
          </a:bodyPr>
          <a:lstStyle/>
          <a:p>
            <a:r>
              <a:rPr lang="en-US" sz="1400" dirty="0" smtClean="0">
                <a:latin typeface="Franklin Gothic Book" panose="020B0503020102020204" pitchFamily="34" charset="0"/>
              </a:rPr>
              <a:t>Out of District</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3424673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0513"/>
            <a:ext cx="7772400" cy="1609344"/>
          </a:xfrm>
        </p:spPr>
        <p:txBody>
          <a:bodyPr/>
          <a:lstStyle/>
          <a:p>
            <a:r>
              <a:rPr lang="en-US" dirty="0" smtClean="0"/>
              <a:t>Transportation Option</a:t>
            </a:r>
            <a:endParaRPr lang="en-US" dirty="0"/>
          </a:p>
        </p:txBody>
      </p:sp>
      <p:sp>
        <p:nvSpPr>
          <p:cNvPr id="3" name="Content Placeholder 2"/>
          <p:cNvSpPr>
            <a:spLocks noGrp="1"/>
          </p:cNvSpPr>
          <p:nvPr>
            <p:ph idx="1"/>
          </p:nvPr>
        </p:nvSpPr>
        <p:spPr/>
        <p:txBody>
          <a:bodyPr/>
          <a:lstStyle/>
          <a:p>
            <a:r>
              <a:rPr lang="en-US" dirty="0">
                <a:latin typeface="Franklin Gothic Book" panose="020B0503020102020204" pitchFamily="34" charset="0"/>
              </a:rPr>
              <a:t>Utilize nearby elementary school </a:t>
            </a:r>
            <a:r>
              <a:rPr lang="en-US" dirty="0" smtClean="0">
                <a:latin typeface="Franklin Gothic Book" panose="020B0503020102020204" pitchFamily="34" charset="0"/>
              </a:rPr>
              <a:t>busses after their run and provide satellite stops at Henley, Albemarle and Monticello.  </a:t>
            </a:r>
          </a:p>
          <a:p>
            <a:r>
              <a:rPr lang="en-US" dirty="0" smtClean="0">
                <a:latin typeface="Franklin Gothic Book" panose="020B0503020102020204" pitchFamily="34" charset="0"/>
              </a:rPr>
              <a:t>Parents would drop off and pick up at satellite stop.</a:t>
            </a:r>
          </a:p>
          <a:p>
            <a:r>
              <a:rPr lang="en-US" dirty="0" smtClean="0">
                <a:latin typeface="Franklin Gothic Book" panose="020B0503020102020204" pitchFamily="34" charset="0"/>
              </a:rPr>
              <a:t>Ride time would be 1 hour max.</a:t>
            </a:r>
          </a:p>
          <a:p>
            <a:r>
              <a:rPr lang="en-US" dirty="0" smtClean="0">
                <a:latin typeface="Franklin Gothic Book" panose="020B0503020102020204" pitchFamily="34" charset="0"/>
              </a:rPr>
              <a:t>Buses </a:t>
            </a:r>
            <a:r>
              <a:rPr lang="en-US" dirty="0">
                <a:latin typeface="Franklin Gothic Book" panose="020B0503020102020204" pitchFamily="34" charset="0"/>
              </a:rPr>
              <a:t>would </a:t>
            </a:r>
            <a:r>
              <a:rPr lang="en-US" dirty="0" smtClean="0">
                <a:latin typeface="Franklin Gothic Book" panose="020B0503020102020204" pitchFamily="34" charset="0"/>
              </a:rPr>
              <a:t>pick </a:t>
            </a:r>
            <a:r>
              <a:rPr lang="en-US" dirty="0">
                <a:latin typeface="Franklin Gothic Book" panose="020B0503020102020204" pitchFamily="34" charset="0"/>
              </a:rPr>
              <a:t>up non-academy students near academy on way to school in </a:t>
            </a:r>
            <a:r>
              <a:rPr lang="en-US" dirty="0" smtClean="0">
                <a:latin typeface="Franklin Gothic Book" panose="020B0503020102020204" pitchFamily="34" charset="0"/>
              </a:rPr>
              <a:t>AM</a:t>
            </a:r>
          </a:p>
          <a:p>
            <a:r>
              <a:rPr lang="en-US" dirty="0">
                <a:latin typeface="Franklin Gothic Book" panose="020B0503020102020204" pitchFamily="34" charset="0"/>
              </a:rPr>
              <a:t> A different bus would drop off non-academy students near academy school in </a:t>
            </a:r>
            <a:r>
              <a:rPr lang="en-US" dirty="0" smtClean="0">
                <a:latin typeface="Franklin Gothic Book" panose="020B0503020102020204" pitchFamily="34" charset="0"/>
              </a:rPr>
              <a:t>PM then return to satellite stop</a:t>
            </a:r>
          </a:p>
          <a:p>
            <a:r>
              <a:rPr lang="en-US" dirty="0" smtClean="0">
                <a:latin typeface="Franklin Gothic Book" panose="020B0503020102020204" pitchFamily="34" charset="0"/>
              </a:rPr>
              <a:t>Requires three additional buses</a:t>
            </a:r>
            <a:endParaRPr lang="en-US" dirty="0">
              <a:latin typeface="Franklin Gothic Book" panose="020B0503020102020204" pitchFamily="34" charset="0"/>
            </a:endParaRPr>
          </a:p>
        </p:txBody>
      </p:sp>
    </p:spTree>
    <p:extLst>
      <p:ext uri="{BB962C8B-B14F-4D97-AF65-F5344CB8AC3E}">
        <p14:creationId xmlns:p14="http://schemas.microsoft.com/office/powerpoint/2010/main" val="8251024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2"/>
  <p:tag name="MMPROD_UIDATA" val="&lt;database version=&quot;10.0&quot;&gt;&lt;object type=&quot;1&quot; unique_id=&quot;10001&quot;&gt;&lt;object type=&quot;8&quot; unique_id=&quot;84602&quot;&gt;&lt;/object&gt;&lt;object type=&quot;2&quot; unique_id=&quot;84603&quot;&gt;&lt;object type=&quot;3&quot; unique_id=&quot;84604&quot;&gt;&lt;property id=&quot;20148&quot; value=&quot;5&quot;/&gt;&lt;property id=&quot;20300&quot; value=&quot;Slide 1 - &amp;quot;Academy Transportation  &amp;amp; Concept&amp;quot;&quot;/&gt;&lt;property id=&quot;20307&quot; value=&quot;256&quot;/&gt;&lt;/object&gt;&lt;object type=&quot;3&quot; unique_id=&quot;84605&quot;&gt;&lt;property id=&quot;20148&quot; value=&quot;5&quot;/&gt;&lt;property id=&quot;20300&quot; value=&quot;Slide 2 - &amp;quot;Current academies&amp;quot;&quot;/&gt;&lt;property id=&quot;20307&quot; value=&quot;260&quot;/&gt;&lt;/object&gt;&lt;object type=&quot;3&quot; unique_id=&quot;84606&quot;&gt;&lt;property id=&quot;20148&quot; value=&quot;5&quot;/&gt;&lt;property id=&quot;20300&quot; value=&quot;Slide 5&quot;/&gt;&lt;property id=&quot;20307&quot; value=&quot;257&quot;/&gt;&lt;/object&gt;&lt;object type=&quot;3&quot; unique_id=&quot;84607&quot;&gt;&lt;property id=&quot;20148&quot; value=&quot;5&quot;/&gt;&lt;property id=&quot;20300&quot; value=&quot;Slide 4&quot;/&gt;&lt;property id=&quot;20307&quot; value=&quot;258&quot;/&gt;&lt;/object&gt;&lt;object type=&quot;3&quot; unique_id=&quot;84608&quot;&gt;&lt;property id=&quot;20148&quot; value=&quot;5&quot;/&gt;&lt;property id=&quot;20300&quot; value=&quot;Slide 6 - &amp;quot;Academy enrollment by district&amp;quot;&quot;/&gt;&lt;property id=&quot;20307&quot; value=&quot;259&quot;/&gt;&lt;/object&gt;&lt;object type=&quot;3&quot; unique_id=&quot;84674&quot;&gt;&lt;property id=&quot;20148&quot; value=&quot;5&quot;/&gt;&lt;property id=&quot;20300&quot; value=&quot;Slide 7 - &amp;quot;Student Survey&amp;quot;&quot;/&gt;&lt;property id=&quot;20307&quot; value=&quot;265&quot;/&gt;&lt;/object&gt;&lt;object type=&quot;3&quot; unique_id=&quot;84675&quot;&gt;&lt;property id=&quot;20148&quot; value=&quot;5&quot;/&gt;&lt;property id=&quot;20300&quot; value=&quot;Slide 9 - &amp;quot;Transportation Option&amp;quot;&quot;/&gt;&lt;property id=&quot;20307&quot; value=&quot;263&quot;/&gt;&lt;/object&gt;&lt;object type=&quot;3&quot; unique_id=&quot;84676&quot;&gt;&lt;property id=&quot;20148&quot; value=&quot;5&quot;/&gt;&lt;property id=&quot;20300&quot; value=&quot;Slide 10 - &amp;quot;Example&amp;quot;&quot;/&gt;&lt;property id=&quot;20307&quot; value=&quot;261&quot;/&gt;&lt;/object&gt;&lt;object type=&quot;3&quot; unique_id=&quot;84677&quot;&gt;&lt;property id=&quot;20148&quot; value=&quot;5&quot;/&gt;&lt;property id=&quot;20300&quot; value=&quot;Slide 11 - &amp;quot;Costs&amp;quot;&quot;/&gt;&lt;property id=&quot;20307&quot; value=&quot;264&quot;/&gt;&lt;/object&gt;&lt;object type=&quot;3&quot; unique_id=&quot;85216&quot;&gt;&lt;property id=&quot;20148&quot; value=&quot;5&quot;/&gt;&lt;property id=&quot;20300&quot; value=&quot;Slide 3 - &amp;quot;Academy Enrollment&amp;quot;&quot;/&gt;&lt;property id=&quot;20307&quot; value=&quot;266&quot;/&gt;&lt;/object&gt;&lt;object type=&quot;3&quot; unique_id=&quot;85408&quot;&gt;&lt;property id=&quot;20148&quot; value=&quot;5&quot;/&gt;&lt;property id=&quot;20300&quot; value=&quot;Slide 16 - &amp;quot;Questions?&amp;quot;&quot;/&gt;&lt;property id=&quot;20307&quot; value=&quot;267&quot;/&gt;&lt;/object&gt;&lt;object type=&quot;3&quot; unique_id=&quot;85700&quot;&gt;&lt;property id=&quot;20148&quot; value=&quot;5&quot;/&gt;&lt;property id=&quot;20300&quot; value=&quot;Slide 8 - &amp;quot;Student Survey (cont.)&amp;quot;&quot;/&gt;&lt;property id=&quot;20307&quot; value=&quot;268&quot;/&gt;&lt;/object&gt;&lt;object type=&quot;3&quot; unique_id=&quot;85701&quot;&gt;&lt;property id=&quot;20148&quot; value=&quot;5&quot;/&gt;&lt;property id=&quot;20300&quot; value=&quot;Slide 12 - &amp;quot;Concept for Populating 1st Village Center&amp;quot;&quot;/&gt;&lt;property id=&quot;20307&quot; value=&quot;269&quot;/&gt;&lt;/object&gt;&lt;object type=&quot;3&quot; unique_id=&quot;85702&quot;&gt;&lt;property id=&quot;20148&quot; value=&quot;5&quot;/&gt;&lt;property id=&quot;20300&quot; value=&quot;Slide 13 - &amp;quot;Concept for Populating 1st Village Center&amp;quot;&quot;/&gt;&lt;property id=&quot;20307&quot; value=&quot;270&quot;/&gt;&lt;/object&gt;&lt;object type=&quot;3&quot; unique_id=&quot;85703&quot;&gt;&lt;property id=&quot;20148&quot; value=&quot;5&quot;/&gt;&lt;property id=&quot;20300&quot; value=&quot;Slide 14 - &amp;quot;Concept for Populating 1st Village Center&amp;quot;&quot;/&gt;&lt;property id=&quot;20307&quot; value=&quot;271&quot;/&gt;&lt;/object&gt;&lt;object type=&quot;3&quot; unique_id=&quot;85704&quot;&gt;&lt;property id=&quot;20148&quot; value=&quot;5&quot;/&gt;&lt;property id=&quot;20300&quot; value=&quot;Slide 15&quot;/&gt;&lt;property id=&quot;20307&quot; value=&quot;272&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805</TotalTime>
  <Words>616</Words>
  <Application>Microsoft Office PowerPoint</Application>
  <PresentationFormat>On-screen Show (4:3)</PresentationFormat>
  <Paragraphs>148</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Calibri</vt:lpstr>
      <vt:lpstr>Franklin Gothic Book</vt:lpstr>
      <vt:lpstr>Futura</vt:lpstr>
      <vt:lpstr>Rockwell</vt:lpstr>
      <vt:lpstr>Rockwell Condensed</vt:lpstr>
      <vt:lpstr>Times New Roman</vt:lpstr>
      <vt:lpstr>Wingdings</vt:lpstr>
      <vt:lpstr>Wood Type</vt:lpstr>
      <vt:lpstr>Academy Transportation  &amp; Concept</vt:lpstr>
      <vt:lpstr>Current academies</vt:lpstr>
      <vt:lpstr>Academy Enrollment</vt:lpstr>
      <vt:lpstr>PowerPoint Presentation</vt:lpstr>
      <vt:lpstr>PowerPoint Presentation</vt:lpstr>
      <vt:lpstr>Academy enrollment by district</vt:lpstr>
      <vt:lpstr>Student Survey</vt:lpstr>
      <vt:lpstr>Student Survey (cont.)</vt:lpstr>
      <vt:lpstr>Transportation Option</vt:lpstr>
      <vt:lpstr>Example</vt:lpstr>
      <vt:lpstr>Costs</vt:lpstr>
      <vt:lpstr>Concept for Populating 1st Village Center</vt:lpstr>
      <vt:lpstr>Concept for Populating 1st Village Center</vt:lpstr>
      <vt:lpstr>Concept for Populating 1st Village Center</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Equity and Access: Academy Transportation</dc:title>
  <dc:creator>Rosalyn Schmitt</dc:creator>
  <cp:lastModifiedBy>Jennifer Johnston</cp:lastModifiedBy>
  <cp:revision>28</cp:revision>
  <dcterms:created xsi:type="dcterms:W3CDTF">2017-11-07T14:16:46Z</dcterms:created>
  <dcterms:modified xsi:type="dcterms:W3CDTF">2017-12-07T22:24:20Z</dcterms:modified>
</cp:coreProperties>
</file>